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642" r:id="rId4"/>
    <p:sldId id="643" r:id="rId5"/>
    <p:sldId id="636" r:id="rId6"/>
    <p:sldId id="637" r:id="rId7"/>
    <p:sldId id="638" r:id="rId8"/>
    <p:sldId id="257" r:id="rId9"/>
    <p:sldId id="639" r:id="rId10"/>
    <p:sldId id="264" r:id="rId11"/>
    <p:sldId id="640" r:id="rId12"/>
    <p:sldId id="266" r:id="rId13"/>
    <p:sldId id="641" r:id="rId14"/>
    <p:sldId id="258" r:id="rId15"/>
    <p:sldId id="635" r:id="rId16"/>
    <p:sldId id="259" r:id="rId17"/>
    <p:sldId id="64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539D3-1ABF-4601-822F-F7468D53293C}" v="7" dt="2024-03-11T20:36:33.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uwer, Harrie de" userId="0621c52e-2243-4e62-ac3a-9918be5ec6f4" providerId="ADAL" clId="{DC2539D3-1ABF-4601-822F-F7468D53293C}"/>
    <pc:docChg chg="undo custSel modSld">
      <pc:chgData name="Brouwer, Harrie de" userId="0621c52e-2243-4e62-ac3a-9918be5ec6f4" providerId="ADAL" clId="{DC2539D3-1ABF-4601-822F-F7468D53293C}" dt="2024-03-14T17:58:39.128" v="1848" actId="6549"/>
      <pc:docMkLst>
        <pc:docMk/>
      </pc:docMkLst>
      <pc:sldChg chg="addSp modSp mod">
        <pc:chgData name="Brouwer, Harrie de" userId="0621c52e-2243-4e62-ac3a-9918be5ec6f4" providerId="ADAL" clId="{DC2539D3-1ABF-4601-822F-F7468D53293C}" dt="2024-02-07T20:48:49.008" v="163" actId="1076"/>
        <pc:sldMkLst>
          <pc:docMk/>
          <pc:sldMk cId="1976231162" sldId="256"/>
        </pc:sldMkLst>
        <pc:spChg chg="add mod">
          <ac:chgData name="Brouwer, Harrie de" userId="0621c52e-2243-4e62-ac3a-9918be5ec6f4" providerId="ADAL" clId="{DC2539D3-1ABF-4601-822F-F7468D53293C}" dt="2024-02-07T20:48:49.008" v="163" actId="1076"/>
          <ac:spMkLst>
            <pc:docMk/>
            <pc:sldMk cId="1976231162" sldId="256"/>
            <ac:spMk id="2" creationId="{927C4FA2-1DC5-0BFC-9925-98863EE91EF2}"/>
          </ac:spMkLst>
        </pc:spChg>
      </pc:sldChg>
      <pc:sldChg chg="modSp mod">
        <pc:chgData name="Brouwer, Harrie de" userId="0621c52e-2243-4e62-ac3a-9918be5ec6f4" providerId="ADAL" clId="{DC2539D3-1ABF-4601-822F-F7468D53293C}" dt="2024-03-14T17:58:39.128" v="1848" actId="6549"/>
        <pc:sldMkLst>
          <pc:docMk/>
          <pc:sldMk cId="1052907044" sldId="259"/>
        </pc:sldMkLst>
        <pc:spChg chg="mod">
          <ac:chgData name="Brouwer, Harrie de" userId="0621c52e-2243-4e62-ac3a-9918be5ec6f4" providerId="ADAL" clId="{DC2539D3-1ABF-4601-822F-F7468D53293C}" dt="2024-03-14T17:58:39.128" v="1848" actId="6549"/>
          <ac:spMkLst>
            <pc:docMk/>
            <pc:sldMk cId="1052907044" sldId="259"/>
            <ac:spMk id="3" creationId="{7B42EA23-9468-765E-AFB6-1DE081066286}"/>
          </ac:spMkLst>
        </pc:spChg>
      </pc:sldChg>
      <pc:sldChg chg="modSp">
        <pc:chgData name="Brouwer, Harrie de" userId="0621c52e-2243-4e62-ac3a-9918be5ec6f4" providerId="ADAL" clId="{DC2539D3-1ABF-4601-822F-F7468D53293C}" dt="2024-02-07T20:37:33.185" v="0" actId="20577"/>
        <pc:sldMkLst>
          <pc:docMk/>
          <pc:sldMk cId="3391912927" sldId="266"/>
        </pc:sldMkLst>
        <pc:spChg chg="mod">
          <ac:chgData name="Brouwer, Harrie de" userId="0621c52e-2243-4e62-ac3a-9918be5ec6f4" providerId="ADAL" clId="{DC2539D3-1ABF-4601-822F-F7468D53293C}" dt="2024-02-07T20:37:33.185" v="0" actId="20577"/>
          <ac:spMkLst>
            <pc:docMk/>
            <pc:sldMk cId="3391912927" sldId="266"/>
            <ac:spMk id="5" creationId="{F0EF709C-0719-B9A5-2A19-86918C2F46CB}"/>
          </ac:spMkLst>
        </pc:spChg>
      </pc:sldChg>
      <pc:sldChg chg="modSp mod">
        <pc:chgData name="Brouwer, Harrie de" userId="0621c52e-2243-4e62-ac3a-9918be5ec6f4" providerId="ADAL" clId="{DC2539D3-1ABF-4601-822F-F7468D53293C}" dt="2024-02-07T20:55:49.825" v="165" actId="6549"/>
        <pc:sldMkLst>
          <pc:docMk/>
          <pc:sldMk cId="3111672640" sldId="635"/>
        </pc:sldMkLst>
        <pc:spChg chg="mod">
          <ac:chgData name="Brouwer, Harrie de" userId="0621c52e-2243-4e62-ac3a-9918be5ec6f4" providerId="ADAL" clId="{DC2539D3-1ABF-4601-822F-F7468D53293C}" dt="2024-02-07T20:55:49.825" v="165" actId="6549"/>
          <ac:spMkLst>
            <pc:docMk/>
            <pc:sldMk cId="3111672640" sldId="635"/>
            <ac:spMk id="5" creationId="{7B8FAE8F-28DE-23E5-4B2A-916D583127EB}"/>
          </ac:spMkLst>
        </pc:spChg>
        <pc:spChg chg="mod">
          <ac:chgData name="Brouwer, Harrie de" userId="0621c52e-2243-4e62-ac3a-9918be5ec6f4" providerId="ADAL" clId="{DC2539D3-1ABF-4601-822F-F7468D53293C}" dt="2024-02-07T20:55:42.306" v="164" actId="6549"/>
          <ac:spMkLst>
            <pc:docMk/>
            <pc:sldMk cId="3111672640" sldId="635"/>
            <ac:spMk id="7" creationId="{920C0C05-0CC1-F842-01CF-81D018A0C7A8}"/>
          </ac:spMkLst>
        </pc:spChg>
      </pc:sldChg>
      <pc:sldChg chg="addSp modSp mod setBg">
        <pc:chgData name="Brouwer, Harrie de" userId="0621c52e-2243-4e62-ac3a-9918be5ec6f4" providerId="ADAL" clId="{DC2539D3-1ABF-4601-822F-F7468D53293C}" dt="2024-03-11T20:52:40.309" v="1114" actId="313"/>
        <pc:sldMkLst>
          <pc:docMk/>
          <pc:sldMk cId="723480371" sldId="636"/>
        </pc:sldMkLst>
        <pc:spChg chg="mod">
          <ac:chgData name="Brouwer, Harrie de" userId="0621c52e-2243-4e62-ac3a-9918be5ec6f4" providerId="ADAL" clId="{DC2539D3-1ABF-4601-822F-F7468D53293C}" dt="2024-03-11T20:38:37.061" v="622" actId="26606"/>
          <ac:spMkLst>
            <pc:docMk/>
            <pc:sldMk cId="723480371" sldId="636"/>
            <ac:spMk id="2" creationId="{D8307F98-9025-91F5-24EE-3B47CA4EE9A9}"/>
          </ac:spMkLst>
        </pc:spChg>
        <pc:spChg chg="mod">
          <ac:chgData name="Brouwer, Harrie de" userId="0621c52e-2243-4e62-ac3a-9918be5ec6f4" providerId="ADAL" clId="{DC2539D3-1ABF-4601-822F-F7468D53293C}" dt="2024-03-11T20:52:40.309" v="1114" actId="313"/>
          <ac:spMkLst>
            <pc:docMk/>
            <pc:sldMk cId="723480371" sldId="636"/>
            <ac:spMk id="3" creationId="{EFB9E398-2223-E7DF-66D9-BDF0013C7CCC}"/>
          </ac:spMkLst>
        </pc:spChg>
        <pc:grpChg chg="add">
          <ac:chgData name="Brouwer, Harrie de" userId="0621c52e-2243-4e62-ac3a-9918be5ec6f4" providerId="ADAL" clId="{DC2539D3-1ABF-4601-822F-F7468D53293C}" dt="2024-03-11T20:38:37.061" v="622" actId="26606"/>
          <ac:grpSpMkLst>
            <pc:docMk/>
            <pc:sldMk cId="723480371" sldId="636"/>
            <ac:grpSpMk id="9" creationId="{8CE57D37-C2D0-066B-1AE3-6F4244344F27}"/>
          </ac:grpSpMkLst>
        </pc:grpChg>
        <pc:picChg chg="add">
          <ac:chgData name="Brouwer, Harrie de" userId="0621c52e-2243-4e62-ac3a-9918be5ec6f4" providerId="ADAL" clId="{DC2539D3-1ABF-4601-822F-F7468D53293C}" dt="2024-03-11T20:38:37.061" v="622" actId="26606"/>
          <ac:picMkLst>
            <pc:docMk/>
            <pc:sldMk cId="723480371" sldId="636"/>
            <ac:picMk id="5" creationId="{8CDB2FEA-4B64-B586-3A26-CE50971B517E}"/>
          </ac:picMkLst>
        </pc:picChg>
      </pc:sldChg>
      <pc:sldChg chg="modSp mod">
        <pc:chgData name="Brouwer, Harrie de" userId="0621c52e-2243-4e62-ac3a-9918be5ec6f4" providerId="ADAL" clId="{DC2539D3-1ABF-4601-822F-F7468D53293C}" dt="2024-03-11T20:34:07.471" v="569" actId="20577"/>
        <pc:sldMkLst>
          <pc:docMk/>
          <pc:sldMk cId="724156069" sldId="639"/>
        </pc:sldMkLst>
        <pc:spChg chg="mod">
          <ac:chgData name="Brouwer, Harrie de" userId="0621c52e-2243-4e62-ac3a-9918be5ec6f4" providerId="ADAL" clId="{DC2539D3-1ABF-4601-822F-F7468D53293C}" dt="2024-03-11T20:34:07.471" v="569" actId="20577"/>
          <ac:spMkLst>
            <pc:docMk/>
            <pc:sldMk cId="724156069" sldId="639"/>
            <ac:spMk id="3" creationId="{E64A0198-6354-3D5E-FDC9-16B91DA270FB}"/>
          </ac:spMkLst>
        </pc:spChg>
      </pc:sldChg>
      <pc:sldChg chg="modSp mod">
        <pc:chgData name="Brouwer, Harrie de" userId="0621c52e-2243-4e62-ac3a-9918be5ec6f4" providerId="ADAL" clId="{DC2539D3-1ABF-4601-822F-F7468D53293C}" dt="2024-03-11T20:34:35.701" v="592" actId="20577"/>
        <pc:sldMkLst>
          <pc:docMk/>
          <pc:sldMk cId="767850449" sldId="641"/>
        </pc:sldMkLst>
        <pc:spChg chg="mod">
          <ac:chgData name="Brouwer, Harrie de" userId="0621c52e-2243-4e62-ac3a-9918be5ec6f4" providerId="ADAL" clId="{DC2539D3-1ABF-4601-822F-F7468D53293C}" dt="2024-03-11T20:34:35.701" v="592" actId="20577"/>
          <ac:spMkLst>
            <pc:docMk/>
            <pc:sldMk cId="767850449" sldId="641"/>
            <ac:spMk id="3" creationId="{95855CDC-165F-3A95-2731-71626AE9E33E}"/>
          </ac:spMkLst>
        </pc:spChg>
      </pc:sldChg>
      <pc:sldChg chg="addSp modSp mod setBg">
        <pc:chgData name="Brouwer, Harrie de" userId="0621c52e-2243-4e62-ac3a-9918be5ec6f4" providerId="ADAL" clId="{DC2539D3-1ABF-4601-822F-F7468D53293C}" dt="2024-03-11T20:36:10.573" v="601" actId="26606"/>
        <pc:sldMkLst>
          <pc:docMk/>
          <pc:sldMk cId="3411389344" sldId="642"/>
        </pc:sldMkLst>
        <pc:spChg chg="mod">
          <ac:chgData name="Brouwer, Harrie de" userId="0621c52e-2243-4e62-ac3a-9918be5ec6f4" providerId="ADAL" clId="{DC2539D3-1ABF-4601-822F-F7468D53293C}" dt="2024-03-11T20:36:10.573" v="601" actId="26606"/>
          <ac:spMkLst>
            <pc:docMk/>
            <pc:sldMk cId="3411389344" sldId="642"/>
            <ac:spMk id="2" creationId="{803938ED-B93F-7C8E-C3FA-A396BDB7BF1F}"/>
          </ac:spMkLst>
        </pc:spChg>
        <pc:spChg chg="mod">
          <ac:chgData name="Brouwer, Harrie de" userId="0621c52e-2243-4e62-ac3a-9918be5ec6f4" providerId="ADAL" clId="{DC2539D3-1ABF-4601-822F-F7468D53293C}" dt="2024-03-11T20:36:10.573" v="601" actId="26606"/>
          <ac:spMkLst>
            <pc:docMk/>
            <pc:sldMk cId="3411389344" sldId="642"/>
            <ac:spMk id="3" creationId="{2BD1F4B7-8A9C-089A-15DD-83AE902C6B36}"/>
          </ac:spMkLst>
        </pc:spChg>
        <pc:spChg chg="add">
          <ac:chgData name="Brouwer, Harrie de" userId="0621c52e-2243-4e62-ac3a-9918be5ec6f4" providerId="ADAL" clId="{DC2539D3-1ABF-4601-822F-F7468D53293C}" dt="2024-03-11T20:36:10.573" v="601" actId="26606"/>
          <ac:spMkLst>
            <pc:docMk/>
            <pc:sldMk cId="3411389344" sldId="642"/>
            <ac:spMk id="9" creationId="{F13C74B1-5B17-4795-BED0-7140497B445A}"/>
          </ac:spMkLst>
        </pc:spChg>
        <pc:spChg chg="add">
          <ac:chgData name="Brouwer, Harrie de" userId="0621c52e-2243-4e62-ac3a-9918be5ec6f4" providerId="ADAL" clId="{DC2539D3-1ABF-4601-822F-F7468D53293C}" dt="2024-03-11T20:36:10.573" v="601" actId="26606"/>
          <ac:spMkLst>
            <pc:docMk/>
            <pc:sldMk cId="3411389344" sldId="642"/>
            <ac:spMk id="11" creationId="{D4974D33-8DC5-464E-8C6D-BE58F0669C17}"/>
          </ac:spMkLst>
        </pc:spChg>
        <pc:picChg chg="add mod">
          <ac:chgData name="Brouwer, Harrie de" userId="0621c52e-2243-4e62-ac3a-9918be5ec6f4" providerId="ADAL" clId="{DC2539D3-1ABF-4601-822F-F7468D53293C}" dt="2024-03-11T20:36:10.573" v="601" actId="26606"/>
          <ac:picMkLst>
            <pc:docMk/>
            <pc:sldMk cId="3411389344" sldId="642"/>
            <ac:picMk id="4" creationId="{AD1CA659-8FC5-51F2-C6A5-7D71DB0F21B5}"/>
          </ac:picMkLst>
        </pc:picChg>
      </pc:sldChg>
      <pc:sldChg chg="addSp delSp modSp mod setBg">
        <pc:chgData name="Brouwer, Harrie de" userId="0621c52e-2243-4e62-ac3a-9918be5ec6f4" providerId="ADAL" clId="{DC2539D3-1ABF-4601-822F-F7468D53293C}" dt="2024-03-11T20:38:05.458" v="621" actId="26606"/>
        <pc:sldMkLst>
          <pc:docMk/>
          <pc:sldMk cId="2112506553" sldId="643"/>
        </pc:sldMkLst>
        <pc:spChg chg="mod">
          <ac:chgData name="Brouwer, Harrie de" userId="0621c52e-2243-4e62-ac3a-9918be5ec6f4" providerId="ADAL" clId="{DC2539D3-1ABF-4601-822F-F7468D53293C}" dt="2024-03-11T20:38:05.458" v="621" actId="26606"/>
          <ac:spMkLst>
            <pc:docMk/>
            <pc:sldMk cId="2112506553" sldId="643"/>
            <ac:spMk id="2" creationId="{1097B7FD-4455-0E15-465B-2060A815FB61}"/>
          </ac:spMkLst>
        </pc:spChg>
        <pc:spChg chg="mod ord">
          <ac:chgData name="Brouwer, Harrie de" userId="0621c52e-2243-4e62-ac3a-9918be5ec6f4" providerId="ADAL" clId="{DC2539D3-1ABF-4601-822F-F7468D53293C}" dt="2024-03-11T20:38:05.458" v="621" actId="26606"/>
          <ac:spMkLst>
            <pc:docMk/>
            <pc:sldMk cId="2112506553" sldId="643"/>
            <ac:spMk id="3" creationId="{B923FA82-C6F9-B019-BFFC-D389F26F6ED1}"/>
          </ac:spMkLst>
        </pc:spChg>
        <pc:spChg chg="add del">
          <ac:chgData name="Brouwer, Harrie de" userId="0621c52e-2243-4e62-ac3a-9918be5ec6f4" providerId="ADAL" clId="{DC2539D3-1ABF-4601-822F-F7468D53293C}" dt="2024-03-11T20:37:43.355" v="608" actId="26606"/>
          <ac:spMkLst>
            <pc:docMk/>
            <pc:sldMk cId="2112506553" sldId="643"/>
            <ac:spMk id="11" creationId="{0D153B68-5844-490D-8E67-F616D6D721CA}"/>
          </ac:spMkLst>
        </pc:spChg>
        <pc:spChg chg="add del">
          <ac:chgData name="Brouwer, Harrie de" userId="0621c52e-2243-4e62-ac3a-9918be5ec6f4" providerId="ADAL" clId="{DC2539D3-1ABF-4601-822F-F7468D53293C}" dt="2024-03-11T20:37:31.058" v="606" actId="26606"/>
          <ac:spMkLst>
            <pc:docMk/>
            <pc:sldMk cId="2112506553" sldId="643"/>
            <ac:spMk id="14" creationId="{B95B9BA8-1D69-4796-85F5-B6D0BD52354B}"/>
          </ac:spMkLst>
        </pc:spChg>
        <pc:spChg chg="add del">
          <ac:chgData name="Brouwer, Harrie de" userId="0621c52e-2243-4e62-ac3a-9918be5ec6f4" providerId="ADAL" clId="{DC2539D3-1ABF-4601-822F-F7468D53293C}" dt="2024-03-11T20:37:43.355" v="608" actId="26606"/>
          <ac:spMkLst>
            <pc:docMk/>
            <pc:sldMk cId="2112506553" sldId="643"/>
            <ac:spMk id="17" creationId="{7FF47CB7-972F-479F-A36D-9E72D26EC8DA}"/>
          </ac:spMkLst>
        </pc:spChg>
        <pc:spChg chg="add del">
          <ac:chgData name="Brouwer, Harrie de" userId="0621c52e-2243-4e62-ac3a-9918be5ec6f4" providerId="ADAL" clId="{DC2539D3-1ABF-4601-822F-F7468D53293C}" dt="2024-03-11T20:37:43.355" v="608" actId="26606"/>
          <ac:spMkLst>
            <pc:docMk/>
            <pc:sldMk cId="2112506553" sldId="643"/>
            <ac:spMk id="18" creationId="{9A0D773F-7A7D-4DBB-9DEA-86BB8B8F4BC8}"/>
          </ac:spMkLst>
        </pc:spChg>
        <pc:spChg chg="add del">
          <ac:chgData name="Brouwer, Harrie de" userId="0621c52e-2243-4e62-ac3a-9918be5ec6f4" providerId="ADAL" clId="{DC2539D3-1ABF-4601-822F-F7468D53293C}" dt="2024-03-11T20:37:44.850" v="610" actId="26606"/>
          <ac:spMkLst>
            <pc:docMk/>
            <pc:sldMk cId="2112506553" sldId="643"/>
            <ac:spMk id="20" creationId="{B6FACB3C-9069-4791-BC5C-0DB7CD19B853}"/>
          </ac:spMkLst>
        </pc:spChg>
        <pc:spChg chg="add del">
          <ac:chgData name="Brouwer, Harrie de" userId="0621c52e-2243-4e62-ac3a-9918be5ec6f4" providerId="ADAL" clId="{DC2539D3-1ABF-4601-822F-F7468D53293C}" dt="2024-03-11T20:37:44.850" v="610" actId="26606"/>
          <ac:spMkLst>
            <pc:docMk/>
            <pc:sldMk cId="2112506553" sldId="643"/>
            <ac:spMk id="21" creationId="{71F2038E-D777-4B76-81DD-DD13EE91B9DD}"/>
          </ac:spMkLst>
        </pc:spChg>
        <pc:spChg chg="add del">
          <ac:chgData name="Brouwer, Harrie de" userId="0621c52e-2243-4e62-ac3a-9918be5ec6f4" providerId="ADAL" clId="{DC2539D3-1ABF-4601-822F-F7468D53293C}" dt="2024-03-11T20:37:49.979" v="612" actId="26606"/>
          <ac:spMkLst>
            <pc:docMk/>
            <pc:sldMk cId="2112506553" sldId="643"/>
            <ac:spMk id="26" creationId="{46708FAB-3898-47A9-B05A-AB9ECBD9E796}"/>
          </ac:spMkLst>
        </pc:spChg>
        <pc:spChg chg="add del">
          <ac:chgData name="Brouwer, Harrie de" userId="0621c52e-2243-4e62-ac3a-9918be5ec6f4" providerId="ADAL" clId="{DC2539D3-1ABF-4601-822F-F7468D53293C}" dt="2024-03-11T20:37:49.979" v="612" actId="26606"/>
          <ac:spMkLst>
            <pc:docMk/>
            <pc:sldMk cId="2112506553" sldId="643"/>
            <ac:spMk id="27" creationId="{2E438CA0-CB4D-4C94-8C39-9C7FC9BBEE68}"/>
          </ac:spMkLst>
        </pc:spChg>
        <pc:spChg chg="add del">
          <ac:chgData name="Brouwer, Harrie de" userId="0621c52e-2243-4e62-ac3a-9918be5ec6f4" providerId="ADAL" clId="{DC2539D3-1ABF-4601-822F-F7468D53293C}" dt="2024-03-11T20:37:49.979" v="612" actId="26606"/>
          <ac:spMkLst>
            <pc:docMk/>
            <pc:sldMk cId="2112506553" sldId="643"/>
            <ac:spMk id="28" creationId="{6B2C05E3-84E7-4957-95EF-B471CBF71C69}"/>
          </ac:spMkLst>
        </pc:spChg>
        <pc:spChg chg="add del">
          <ac:chgData name="Brouwer, Harrie de" userId="0621c52e-2243-4e62-ac3a-9918be5ec6f4" providerId="ADAL" clId="{DC2539D3-1ABF-4601-822F-F7468D53293C}" dt="2024-03-11T20:37:57.077" v="616" actId="26606"/>
          <ac:spMkLst>
            <pc:docMk/>
            <pc:sldMk cId="2112506553" sldId="643"/>
            <ac:spMk id="33" creationId="{637B2035-1FCB-439A-B421-095E136C7E07}"/>
          </ac:spMkLst>
        </pc:spChg>
        <pc:spChg chg="add del">
          <ac:chgData name="Brouwer, Harrie de" userId="0621c52e-2243-4e62-ac3a-9918be5ec6f4" providerId="ADAL" clId="{DC2539D3-1ABF-4601-822F-F7468D53293C}" dt="2024-03-11T20:37:57.077" v="616" actId="26606"/>
          <ac:spMkLst>
            <pc:docMk/>
            <pc:sldMk cId="2112506553" sldId="643"/>
            <ac:spMk id="34" creationId="{676D6CDF-C512-4739-B158-55EE955EFA39}"/>
          </ac:spMkLst>
        </pc:spChg>
        <pc:spChg chg="add del">
          <ac:chgData name="Brouwer, Harrie de" userId="0621c52e-2243-4e62-ac3a-9918be5ec6f4" providerId="ADAL" clId="{DC2539D3-1ABF-4601-822F-F7468D53293C}" dt="2024-03-11T20:38:02.707" v="618" actId="26606"/>
          <ac:spMkLst>
            <pc:docMk/>
            <pc:sldMk cId="2112506553" sldId="643"/>
            <ac:spMk id="36" creationId="{6EFC920F-B85A-4068-BD93-41064EDE93D3}"/>
          </ac:spMkLst>
        </pc:spChg>
        <pc:spChg chg="add del">
          <ac:chgData name="Brouwer, Harrie de" userId="0621c52e-2243-4e62-ac3a-9918be5ec6f4" providerId="ADAL" clId="{DC2539D3-1ABF-4601-822F-F7468D53293C}" dt="2024-03-11T20:38:02.707" v="618" actId="26606"/>
          <ac:spMkLst>
            <pc:docMk/>
            <pc:sldMk cId="2112506553" sldId="643"/>
            <ac:spMk id="39" creationId="{CBC4F608-B4B8-48C3-9572-C0F061B1CD99}"/>
          </ac:spMkLst>
        </pc:spChg>
        <pc:spChg chg="add del">
          <ac:chgData name="Brouwer, Harrie de" userId="0621c52e-2243-4e62-ac3a-9918be5ec6f4" providerId="ADAL" clId="{DC2539D3-1ABF-4601-822F-F7468D53293C}" dt="2024-03-11T20:38:02.707" v="618" actId="26606"/>
          <ac:spMkLst>
            <pc:docMk/>
            <pc:sldMk cId="2112506553" sldId="643"/>
            <ac:spMk id="40" creationId="{1382A32C-5B0C-4B1C-A074-76C6DBCC9F87}"/>
          </ac:spMkLst>
        </pc:spChg>
        <pc:spChg chg="add del">
          <ac:chgData name="Brouwer, Harrie de" userId="0621c52e-2243-4e62-ac3a-9918be5ec6f4" providerId="ADAL" clId="{DC2539D3-1ABF-4601-822F-F7468D53293C}" dt="2024-03-11T20:38:05.426" v="620" actId="26606"/>
          <ac:spMkLst>
            <pc:docMk/>
            <pc:sldMk cId="2112506553" sldId="643"/>
            <ac:spMk id="42" creationId="{A6D37EE4-EA1B-46EE-A54B-5233C63C9695}"/>
          </ac:spMkLst>
        </pc:spChg>
        <pc:spChg chg="add del">
          <ac:chgData name="Brouwer, Harrie de" userId="0621c52e-2243-4e62-ac3a-9918be5ec6f4" providerId="ADAL" clId="{DC2539D3-1ABF-4601-822F-F7468D53293C}" dt="2024-03-11T20:38:05.426" v="620" actId="26606"/>
          <ac:spMkLst>
            <pc:docMk/>
            <pc:sldMk cId="2112506553" sldId="643"/>
            <ac:spMk id="43" creationId="{927D5270-6648-4CC1-8F78-48BE299CAC25}"/>
          </ac:spMkLst>
        </pc:spChg>
        <pc:spChg chg="add">
          <ac:chgData name="Brouwer, Harrie de" userId="0621c52e-2243-4e62-ac3a-9918be5ec6f4" providerId="ADAL" clId="{DC2539D3-1ABF-4601-822F-F7468D53293C}" dt="2024-03-11T20:38:05.458" v="621" actId="26606"/>
          <ac:spMkLst>
            <pc:docMk/>
            <pc:sldMk cId="2112506553" sldId="643"/>
            <ac:spMk id="45" creationId="{45D37F4E-DDB4-456B-97E0-9937730A039F}"/>
          </ac:spMkLst>
        </pc:spChg>
        <pc:spChg chg="add">
          <ac:chgData name="Brouwer, Harrie de" userId="0621c52e-2243-4e62-ac3a-9918be5ec6f4" providerId="ADAL" clId="{DC2539D3-1ABF-4601-822F-F7468D53293C}" dt="2024-03-11T20:38:05.458" v="621" actId="26606"/>
          <ac:spMkLst>
            <pc:docMk/>
            <pc:sldMk cId="2112506553" sldId="643"/>
            <ac:spMk id="46" creationId="{B2DD41CD-8F47-4F56-AD12-4E2FF7696987}"/>
          </ac:spMkLst>
        </pc:spChg>
        <pc:grpChg chg="add del">
          <ac:chgData name="Brouwer, Harrie de" userId="0621c52e-2243-4e62-ac3a-9918be5ec6f4" providerId="ADAL" clId="{DC2539D3-1ABF-4601-822F-F7468D53293C}" dt="2024-03-11T20:37:26.791" v="604" actId="26606"/>
          <ac:grpSpMkLst>
            <pc:docMk/>
            <pc:sldMk cId="2112506553" sldId="643"/>
            <ac:grpSpMk id="9" creationId="{7D2D829D-2830-5F07-E40B-C351944AB1E1}"/>
          </ac:grpSpMkLst>
        </pc:grpChg>
        <pc:grpChg chg="add del">
          <ac:chgData name="Brouwer, Harrie de" userId="0621c52e-2243-4e62-ac3a-9918be5ec6f4" providerId="ADAL" clId="{DC2539D3-1ABF-4601-822F-F7468D53293C}" dt="2024-03-11T20:37:44.850" v="610" actId="26606"/>
          <ac:grpSpMkLst>
            <pc:docMk/>
            <pc:sldMk cId="2112506553" sldId="643"/>
            <ac:grpSpMk id="13" creationId="{DD354807-230F-4402-B1B9-F733A8F1F190}"/>
          </ac:grpSpMkLst>
        </pc:grpChg>
        <pc:grpChg chg="add del">
          <ac:chgData name="Brouwer, Harrie de" userId="0621c52e-2243-4e62-ac3a-9918be5ec6f4" providerId="ADAL" clId="{DC2539D3-1ABF-4601-822F-F7468D53293C}" dt="2024-03-11T20:37:31.058" v="606" actId="26606"/>
          <ac:grpSpMkLst>
            <pc:docMk/>
            <pc:sldMk cId="2112506553" sldId="643"/>
            <ac:grpSpMk id="15" creationId="{23705FF7-CAB4-430F-A07B-AF2245F17F1C}"/>
          </ac:grpSpMkLst>
        </pc:grpChg>
        <pc:grpChg chg="add del">
          <ac:chgData name="Brouwer, Harrie de" userId="0621c52e-2243-4e62-ac3a-9918be5ec6f4" providerId="ADAL" clId="{DC2539D3-1ABF-4601-822F-F7468D53293C}" dt="2024-03-11T20:37:53.304" v="614" actId="26606"/>
          <ac:grpSpMkLst>
            <pc:docMk/>
            <pc:sldMk cId="2112506553" sldId="643"/>
            <ac:grpSpMk id="30" creationId="{434FA563-76F6-CDCF-AEA0-A7B78E44647B}"/>
          </ac:grpSpMkLst>
        </pc:grpChg>
        <pc:grpChg chg="add del">
          <ac:chgData name="Brouwer, Harrie de" userId="0621c52e-2243-4e62-ac3a-9918be5ec6f4" providerId="ADAL" clId="{DC2539D3-1ABF-4601-822F-F7468D53293C}" dt="2024-03-11T20:38:02.707" v="618" actId="26606"/>
          <ac:grpSpMkLst>
            <pc:docMk/>
            <pc:sldMk cId="2112506553" sldId="643"/>
            <ac:grpSpMk id="37" creationId="{1C559108-BBAE-426C-8564-051D2BA6DDC8}"/>
          </ac:grpSpMkLst>
        </pc:grpChg>
        <pc:picChg chg="add mod">
          <ac:chgData name="Brouwer, Harrie de" userId="0621c52e-2243-4e62-ac3a-9918be5ec6f4" providerId="ADAL" clId="{DC2539D3-1ABF-4601-822F-F7468D53293C}" dt="2024-03-11T20:38:05.458" v="621" actId="26606"/>
          <ac:picMkLst>
            <pc:docMk/>
            <pc:sldMk cId="2112506553" sldId="643"/>
            <ac:picMk id="4" creationId="{A90FD772-4373-1348-315D-B85E395B62B8}"/>
          </ac:picMkLst>
        </pc:picChg>
      </pc:sldChg>
      <pc:sldChg chg="modSp mod">
        <pc:chgData name="Brouwer, Harrie de" userId="0621c52e-2243-4e62-ac3a-9918be5ec6f4" providerId="ADAL" clId="{DC2539D3-1ABF-4601-822F-F7468D53293C}" dt="2024-03-11T20:53:50.143" v="1322" actId="20577"/>
        <pc:sldMkLst>
          <pc:docMk/>
          <pc:sldMk cId="435899010" sldId="644"/>
        </pc:sldMkLst>
        <pc:spChg chg="mod">
          <ac:chgData name="Brouwer, Harrie de" userId="0621c52e-2243-4e62-ac3a-9918be5ec6f4" providerId="ADAL" clId="{DC2539D3-1ABF-4601-822F-F7468D53293C}" dt="2024-03-11T20:53:50.143" v="1322" actId="20577"/>
          <ac:spMkLst>
            <pc:docMk/>
            <pc:sldMk cId="435899010" sldId="644"/>
            <ac:spMk id="3" creationId="{1D8E7D56-6265-E204-D023-B9C4C5C5EE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DED4F-0E3B-EA47-BC20-E27569AD085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F335AC9-42F1-F8B0-5D11-E1B381416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D5EC24-D4E2-8A62-82DC-D537B9065985}"/>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7471A22E-9152-1A1B-0E72-5246F93587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C9D8C4-95A4-7775-2C78-7D87AA31BE71}"/>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5065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B7692-2C83-6563-35ED-EDB4EF27CD6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1FC120F-71C3-536C-6032-A6966B3CB3E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E934BB-A444-A6B3-C5CB-6F43D1C5B687}"/>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140959D7-8BCF-F8CF-9BB2-F6A509DC4E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3C4AC7-F03B-4CFA-F942-861D8C751879}"/>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311668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0E341EB-5CD1-D601-CD14-615E6EC10AF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97FA23F-ACCC-1DF4-F2E6-F8522B03EC6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C59610-CD0A-B4D9-131F-8A009CA38A9D}"/>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E92996BF-6867-14FD-8252-9E89F8C502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AB7F7-5DFF-3C48-628A-085DEA69E163}"/>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31949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F5532-76F0-FB57-D936-E62A3BADCD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6B6BB42-C491-E113-9302-52B58BA75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B08CF1-FC7C-0366-C5DF-CD08D33834C6}"/>
              </a:ext>
            </a:extLst>
          </p:cNvPr>
          <p:cNvSpPr>
            <a:spLocks noGrp="1"/>
          </p:cNvSpPr>
          <p:nvPr>
            <p:ph type="dt" sz="half" idx="10"/>
          </p:nvPr>
        </p:nvSpPr>
        <p:spPr/>
        <p:txBody>
          <a:bodyPr/>
          <a:lstStyle/>
          <a:p>
            <a:fld id="{FC2517EF-4097-46DC-B43D-BC08F3401EAA}" type="datetime1">
              <a:rPr lang="nl-NL" smtClean="0"/>
              <a:t>14-3-2024</a:t>
            </a:fld>
            <a:endParaRPr lang="nl-NL"/>
          </a:p>
        </p:txBody>
      </p:sp>
      <p:sp>
        <p:nvSpPr>
          <p:cNvPr id="5" name="Tijdelijke aanduiding voor voettekst 4">
            <a:extLst>
              <a:ext uri="{FF2B5EF4-FFF2-40B4-BE49-F238E27FC236}">
                <a16:creationId xmlns:a16="http://schemas.microsoft.com/office/drawing/2014/main" id="{FF35F1FF-CD80-EC41-D8B5-BC92B460A536}"/>
              </a:ext>
            </a:extLst>
          </p:cNvPr>
          <p:cNvSpPr>
            <a:spLocks noGrp="1"/>
          </p:cNvSpPr>
          <p:nvPr>
            <p:ph type="ftr" sz="quarter" idx="11"/>
          </p:nvPr>
        </p:nvSpPr>
        <p:spPr/>
        <p:txBody>
          <a:bodyPr/>
          <a:lstStyle/>
          <a:p>
            <a:r>
              <a:rPr lang="nl-NL"/>
              <a:t>Lesbrief Economisch beleid</a:t>
            </a:r>
          </a:p>
        </p:txBody>
      </p:sp>
      <p:sp>
        <p:nvSpPr>
          <p:cNvPr id="6" name="Tijdelijke aanduiding voor dianummer 5">
            <a:extLst>
              <a:ext uri="{FF2B5EF4-FFF2-40B4-BE49-F238E27FC236}">
                <a16:creationId xmlns:a16="http://schemas.microsoft.com/office/drawing/2014/main" id="{AD5D36C5-C4B1-643D-D8E2-66103BA50371}"/>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374012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C5B54-1707-FC26-041E-790BF8134D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4AB626-3AE4-3EDD-3913-2B5B0FFFBAF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3CB543-58B9-19D8-F72A-A3A4D41899F7}"/>
              </a:ext>
            </a:extLst>
          </p:cNvPr>
          <p:cNvSpPr>
            <a:spLocks noGrp="1"/>
          </p:cNvSpPr>
          <p:nvPr>
            <p:ph type="dt" sz="half" idx="10"/>
          </p:nvPr>
        </p:nvSpPr>
        <p:spPr/>
        <p:txBody>
          <a:bodyPr/>
          <a:lstStyle/>
          <a:p>
            <a:fld id="{15C1195A-9A01-4B8B-B6D3-96BEBFB24F05}" type="datetime1">
              <a:rPr lang="nl-NL" smtClean="0"/>
              <a:t>14-3-2024</a:t>
            </a:fld>
            <a:endParaRPr lang="nl-NL"/>
          </a:p>
        </p:txBody>
      </p:sp>
      <p:sp>
        <p:nvSpPr>
          <p:cNvPr id="5" name="Tijdelijke aanduiding voor voettekst 4">
            <a:extLst>
              <a:ext uri="{FF2B5EF4-FFF2-40B4-BE49-F238E27FC236}">
                <a16:creationId xmlns:a16="http://schemas.microsoft.com/office/drawing/2014/main" id="{FE021A35-2DE6-4D59-927C-571D0A428617}"/>
              </a:ext>
            </a:extLst>
          </p:cNvPr>
          <p:cNvSpPr>
            <a:spLocks noGrp="1"/>
          </p:cNvSpPr>
          <p:nvPr>
            <p:ph type="ftr" sz="quarter" idx="11"/>
          </p:nvPr>
        </p:nvSpPr>
        <p:spPr/>
        <p:txBody>
          <a:bodyPr/>
          <a:lstStyle/>
          <a:p>
            <a:r>
              <a:rPr lang="nl-NL"/>
              <a:t>Lesbrief Economisch beleid</a:t>
            </a:r>
          </a:p>
        </p:txBody>
      </p:sp>
      <p:sp>
        <p:nvSpPr>
          <p:cNvPr id="6" name="Tijdelijke aanduiding voor dianummer 5">
            <a:extLst>
              <a:ext uri="{FF2B5EF4-FFF2-40B4-BE49-F238E27FC236}">
                <a16:creationId xmlns:a16="http://schemas.microsoft.com/office/drawing/2014/main" id="{A75EE4BF-4613-A287-CB26-620D38BC1376}"/>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362229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8BFE9-6E3D-4FAF-11A5-E2176E8B9C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5AA95AC-0DA4-2510-2076-AEA2F3CF3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E6DA460-2E9A-9677-494B-D8CC1A59DF78}"/>
              </a:ext>
            </a:extLst>
          </p:cNvPr>
          <p:cNvSpPr>
            <a:spLocks noGrp="1"/>
          </p:cNvSpPr>
          <p:nvPr>
            <p:ph type="dt" sz="half" idx="10"/>
          </p:nvPr>
        </p:nvSpPr>
        <p:spPr/>
        <p:txBody>
          <a:bodyPr/>
          <a:lstStyle/>
          <a:p>
            <a:fld id="{F9DBEBA2-C60A-4B11-9B2F-6482C757DC69}" type="datetime1">
              <a:rPr lang="nl-NL" smtClean="0"/>
              <a:t>14-3-2024</a:t>
            </a:fld>
            <a:endParaRPr lang="nl-NL"/>
          </a:p>
        </p:txBody>
      </p:sp>
      <p:sp>
        <p:nvSpPr>
          <p:cNvPr id="5" name="Tijdelijke aanduiding voor voettekst 4">
            <a:extLst>
              <a:ext uri="{FF2B5EF4-FFF2-40B4-BE49-F238E27FC236}">
                <a16:creationId xmlns:a16="http://schemas.microsoft.com/office/drawing/2014/main" id="{2CC07782-B545-1E3A-B194-BF50466214EF}"/>
              </a:ext>
            </a:extLst>
          </p:cNvPr>
          <p:cNvSpPr>
            <a:spLocks noGrp="1"/>
          </p:cNvSpPr>
          <p:nvPr>
            <p:ph type="ftr" sz="quarter" idx="11"/>
          </p:nvPr>
        </p:nvSpPr>
        <p:spPr/>
        <p:txBody>
          <a:bodyPr/>
          <a:lstStyle/>
          <a:p>
            <a:r>
              <a:rPr lang="nl-NL"/>
              <a:t>Lesbrief Economisch beleid</a:t>
            </a:r>
          </a:p>
        </p:txBody>
      </p:sp>
      <p:sp>
        <p:nvSpPr>
          <p:cNvPr id="6" name="Tijdelijke aanduiding voor dianummer 5">
            <a:extLst>
              <a:ext uri="{FF2B5EF4-FFF2-40B4-BE49-F238E27FC236}">
                <a16:creationId xmlns:a16="http://schemas.microsoft.com/office/drawing/2014/main" id="{88359251-EA2F-6AD1-F233-566687D94DB7}"/>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17190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DF90E-54B5-D856-B884-FD665AE555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DB324B-A0B7-6B1E-D425-CC7F551BC48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694137E-D7C6-7F42-9487-1C444F21154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30CC56C-9056-A565-C888-7D242CCD15CD}"/>
              </a:ext>
            </a:extLst>
          </p:cNvPr>
          <p:cNvSpPr>
            <a:spLocks noGrp="1"/>
          </p:cNvSpPr>
          <p:nvPr>
            <p:ph type="dt" sz="half" idx="10"/>
          </p:nvPr>
        </p:nvSpPr>
        <p:spPr/>
        <p:txBody>
          <a:bodyPr/>
          <a:lstStyle/>
          <a:p>
            <a:fld id="{13986CEF-5821-440B-BC43-08BE4224A8F3}" type="datetime1">
              <a:rPr lang="nl-NL" smtClean="0"/>
              <a:t>14-3-2024</a:t>
            </a:fld>
            <a:endParaRPr lang="nl-NL"/>
          </a:p>
        </p:txBody>
      </p:sp>
      <p:sp>
        <p:nvSpPr>
          <p:cNvPr id="6" name="Tijdelijke aanduiding voor voettekst 5">
            <a:extLst>
              <a:ext uri="{FF2B5EF4-FFF2-40B4-BE49-F238E27FC236}">
                <a16:creationId xmlns:a16="http://schemas.microsoft.com/office/drawing/2014/main" id="{CC0EEFAC-FF38-F78D-D78A-40AABA35FADE}"/>
              </a:ext>
            </a:extLst>
          </p:cNvPr>
          <p:cNvSpPr>
            <a:spLocks noGrp="1"/>
          </p:cNvSpPr>
          <p:nvPr>
            <p:ph type="ftr" sz="quarter" idx="11"/>
          </p:nvPr>
        </p:nvSpPr>
        <p:spPr/>
        <p:txBody>
          <a:bodyPr/>
          <a:lstStyle/>
          <a:p>
            <a:r>
              <a:rPr lang="nl-NL"/>
              <a:t>Lesbrief Economisch beleid</a:t>
            </a:r>
          </a:p>
        </p:txBody>
      </p:sp>
      <p:sp>
        <p:nvSpPr>
          <p:cNvPr id="7" name="Tijdelijke aanduiding voor dianummer 6">
            <a:extLst>
              <a:ext uri="{FF2B5EF4-FFF2-40B4-BE49-F238E27FC236}">
                <a16:creationId xmlns:a16="http://schemas.microsoft.com/office/drawing/2014/main" id="{143D9CD1-8E8D-E8C0-5324-BCAE8F931168}"/>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274208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20EB7-195F-1CB5-2932-967DABF528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C0B6C42-2EF0-CA2C-E668-74C733557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105FCF1-D5F4-015B-9E13-835131ABD54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26638A-9272-43F2-D943-911D0E0D0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D6ADBD-8A9D-6D7F-0964-435A81BD0B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E0E2DAA-2D9C-AFD9-404A-576F07659B5E}"/>
              </a:ext>
            </a:extLst>
          </p:cNvPr>
          <p:cNvSpPr>
            <a:spLocks noGrp="1"/>
          </p:cNvSpPr>
          <p:nvPr>
            <p:ph type="dt" sz="half" idx="10"/>
          </p:nvPr>
        </p:nvSpPr>
        <p:spPr/>
        <p:txBody>
          <a:bodyPr/>
          <a:lstStyle/>
          <a:p>
            <a:fld id="{63D11656-A671-4A67-8C95-23A087BB5C9D}" type="datetime1">
              <a:rPr lang="nl-NL" smtClean="0"/>
              <a:t>14-3-2024</a:t>
            </a:fld>
            <a:endParaRPr lang="nl-NL"/>
          </a:p>
        </p:txBody>
      </p:sp>
      <p:sp>
        <p:nvSpPr>
          <p:cNvPr id="8" name="Tijdelijke aanduiding voor voettekst 7">
            <a:extLst>
              <a:ext uri="{FF2B5EF4-FFF2-40B4-BE49-F238E27FC236}">
                <a16:creationId xmlns:a16="http://schemas.microsoft.com/office/drawing/2014/main" id="{C17FB5E7-78CE-A206-9730-DAFE69BE5821}"/>
              </a:ext>
            </a:extLst>
          </p:cNvPr>
          <p:cNvSpPr>
            <a:spLocks noGrp="1"/>
          </p:cNvSpPr>
          <p:nvPr>
            <p:ph type="ftr" sz="quarter" idx="11"/>
          </p:nvPr>
        </p:nvSpPr>
        <p:spPr/>
        <p:txBody>
          <a:bodyPr/>
          <a:lstStyle/>
          <a:p>
            <a:r>
              <a:rPr lang="nl-NL"/>
              <a:t>Lesbrief Economisch beleid</a:t>
            </a:r>
          </a:p>
        </p:txBody>
      </p:sp>
      <p:sp>
        <p:nvSpPr>
          <p:cNvPr id="9" name="Tijdelijke aanduiding voor dianummer 8">
            <a:extLst>
              <a:ext uri="{FF2B5EF4-FFF2-40B4-BE49-F238E27FC236}">
                <a16:creationId xmlns:a16="http://schemas.microsoft.com/office/drawing/2014/main" id="{6A456D05-EB23-F919-FF75-6F22C74AB831}"/>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568176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A545E2-FC9F-BEFC-B68C-F0113AA41C3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C1FEFF7-EAC7-9A07-1F3A-64DEFF324680}"/>
              </a:ext>
            </a:extLst>
          </p:cNvPr>
          <p:cNvSpPr>
            <a:spLocks noGrp="1"/>
          </p:cNvSpPr>
          <p:nvPr>
            <p:ph type="dt" sz="half" idx="10"/>
          </p:nvPr>
        </p:nvSpPr>
        <p:spPr/>
        <p:txBody>
          <a:bodyPr/>
          <a:lstStyle/>
          <a:p>
            <a:fld id="{0FBD4F6E-DD5A-4C96-B3D9-FBB99D7CD685}" type="datetime1">
              <a:rPr lang="nl-NL" smtClean="0"/>
              <a:t>14-3-2024</a:t>
            </a:fld>
            <a:endParaRPr lang="nl-NL"/>
          </a:p>
        </p:txBody>
      </p:sp>
      <p:sp>
        <p:nvSpPr>
          <p:cNvPr id="4" name="Tijdelijke aanduiding voor voettekst 3">
            <a:extLst>
              <a:ext uri="{FF2B5EF4-FFF2-40B4-BE49-F238E27FC236}">
                <a16:creationId xmlns:a16="http://schemas.microsoft.com/office/drawing/2014/main" id="{3313FB3D-9A51-95D2-526A-B2A93AFDB228}"/>
              </a:ext>
            </a:extLst>
          </p:cNvPr>
          <p:cNvSpPr>
            <a:spLocks noGrp="1"/>
          </p:cNvSpPr>
          <p:nvPr>
            <p:ph type="ftr" sz="quarter" idx="11"/>
          </p:nvPr>
        </p:nvSpPr>
        <p:spPr/>
        <p:txBody>
          <a:bodyPr/>
          <a:lstStyle/>
          <a:p>
            <a:r>
              <a:rPr lang="nl-NL"/>
              <a:t>Lesbrief Economisch beleid</a:t>
            </a:r>
          </a:p>
        </p:txBody>
      </p:sp>
      <p:sp>
        <p:nvSpPr>
          <p:cNvPr id="5" name="Tijdelijke aanduiding voor dianummer 4">
            <a:extLst>
              <a:ext uri="{FF2B5EF4-FFF2-40B4-BE49-F238E27FC236}">
                <a16:creationId xmlns:a16="http://schemas.microsoft.com/office/drawing/2014/main" id="{FF90F776-09FF-EFFF-B6EC-09B67E42CFAD}"/>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413676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EFBA59F-87B2-384B-0EDC-5B3FDE70C038}"/>
              </a:ext>
            </a:extLst>
          </p:cNvPr>
          <p:cNvSpPr>
            <a:spLocks noGrp="1"/>
          </p:cNvSpPr>
          <p:nvPr>
            <p:ph type="dt" sz="half" idx="10"/>
          </p:nvPr>
        </p:nvSpPr>
        <p:spPr/>
        <p:txBody>
          <a:bodyPr/>
          <a:lstStyle/>
          <a:p>
            <a:fld id="{09CDBA61-F90C-44A5-AB42-E455503FB855}" type="datetime1">
              <a:rPr lang="nl-NL" smtClean="0"/>
              <a:t>14-3-2024</a:t>
            </a:fld>
            <a:endParaRPr lang="nl-NL"/>
          </a:p>
        </p:txBody>
      </p:sp>
      <p:sp>
        <p:nvSpPr>
          <p:cNvPr id="3" name="Tijdelijke aanduiding voor voettekst 2">
            <a:extLst>
              <a:ext uri="{FF2B5EF4-FFF2-40B4-BE49-F238E27FC236}">
                <a16:creationId xmlns:a16="http://schemas.microsoft.com/office/drawing/2014/main" id="{FF3AA81D-8CE2-AA75-FDCD-493CC1D6A933}"/>
              </a:ext>
            </a:extLst>
          </p:cNvPr>
          <p:cNvSpPr>
            <a:spLocks noGrp="1"/>
          </p:cNvSpPr>
          <p:nvPr>
            <p:ph type="ftr" sz="quarter" idx="11"/>
          </p:nvPr>
        </p:nvSpPr>
        <p:spPr/>
        <p:txBody>
          <a:bodyPr/>
          <a:lstStyle/>
          <a:p>
            <a:r>
              <a:rPr lang="nl-NL"/>
              <a:t>Lesbrief Economisch beleid</a:t>
            </a:r>
          </a:p>
        </p:txBody>
      </p:sp>
      <p:sp>
        <p:nvSpPr>
          <p:cNvPr id="4" name="Tijdelijke aanduiding voor dianummer 3">
            <a:extLst>
              <a:ext uri="{FF2B5EF4-FFF2-40B4-BE49-F238E27FC236}">
                <a16:creationId xmlns:a16="http://schemas.microsoft.com/office/drawing/2014/main" id="{F549D19E-A3CB-F3F4-BA3D-AD2C6122BFA0}"/>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1111072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F4E8B-1021-C6C6-48C0-1E8114474F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37D7FBB-DFFF-827D-58E4-8BBDA1F56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59B156-C7B9-1781-4789-972D130ED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A3CE36-0439-712F-1ABC-F63419467740}"/>
              </a:ext>
            </a:extLst>
          </p:cNvPr>
          <p:cNvSpPr>
            <a:spLocks noGrp="1"/>
          </p:cNvSpPr>
          <p:nvPr>
            <p:ph type="dt" sz="half" idx="10"/>
          </p:nvPr>
        </p:nvSpPr>
        <p:spPr/>
        <p:txBody>
          <a:bodyPr/>
          <a:lstStyle/>
          <a:p>
            <a:fld id="{13E95947-6F98-4F73-9040-E12A6D6199A8}" type="datetime1">
              <a:rPr lang="nl-NL" smtClean="0"/>
              <a:t>14-3-2024</a:t>
            </a:fld>
            <a:endParaRPr lang="nl-NL"/>
          </a:p>
        </p:txBody>
      </p:sp>
      <p:sp>
        <p:nvSpPr>
          <p:cNvPr id="6" name="Tijdelijke aanduiding voor voettekst 5">
            <a:extLst>
              <a:ext uri="{FF2B5EF4-FFF2-40B4-BE49-F238E27FC236}">
                <a16:creationId xmlns:a16="http://schemas.microsoft.com/office/drawing/2014/main" id="{E88BCE59-C16A-807C-10B1-874DB6EC6235}"/>
              </a:ext>
            </a:extLst>
          </p:cNvPr>
          <p:cNvSpPr>
            <a:spLocks noGrp="1"/>
          </p:cNvSpPr>
          <p:nvPr>
            <p:ph type="ftr" sz="quarter" idx="11"/>
          </p:nvPr>
        </p:nvSpPr>
        <p:spPr/>
        <p:txBody>
          <a:bodyPr/>
          <a:lstStyle/>
          <a:p>
            <a:r>
              <a:rPr lang="nl-NL"/>
              <a:t>Lesbrief Economisch beleid</a:t>
            </a:r>
          </a:p>
        </p:txBody>
      </p:sp>
      <p:sp>
        <p:nvSpPr>
          <p:cNvPr id="7" name="Tijdelijke aanduiding voor dianummer 6">
            <a:extLst>
              <a:ext uri="{FF2B5EF4-FFF2-40B4-BE49-F238E27FC236}">
                <a16:creationId xmlns:a16="http://schemas.microsoft.com/office/drawing/2014/main" id="{E7E10790-EE63-E4DF-DBEC-54E20C464A45}"/>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119800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E1AA9-192F-FA24-4790-E6FDB41C28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B07DEE1-B7E3-206B-5BB9-C22BD4B94B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5BDF31-4D6C-68B3-1514-D986E59F18DD}"/>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42E69D6A-8454-8B79-8E31-469466DBAA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ABB4F1-465E-8CE9-2BEC-A9CEED30283D}"/>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2678199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40BAD-C028-3646-F153-E6841591F2B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6D550C-A10B-30E9-EF27-B9A164E44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8429B3-5D51-EB8B-1EFD-5B001B48A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CFFDC2-3C7C-B6E5-A20C-0EE8FE9A979F}"/>
              </a:ext>
            </a:extLst>
          </p:cNvPr>
          <p:cNvSpPr>
            <a:spLocks noGrp="1"/>
          </p:cNvSpPr>
          <p:nvPr>
            <p:ph type="dt" sz="half" idx="10"/>
          </p:nvPr>
        </p:nvSpPr>
        <p:spPr/>
        <p:txBody>
          <a:bodyPr/>
          <a:lstStyle/>
          <a:p>
            <a:fld id="{F1FD846F-7B4B-4853-ADC3-2D83A4E363DE}" type="datetime1">
              <a:rPr lang="nl-NL" smtClean="0"/>
              <a:t>14-3-2024</a:t>
            </a:fld>
            <a:endParaRPr lang="nl-NL"/>
          </a:p>
        </p:txBody>
      </p:sp>
      <p:sp>
        <p:nvSpPr>
          <p:cNvPr id="6" name="Tijdelijke aanduiding voor voettekst 5">
            <a:extLst>
              <a:ext uri="{FF2B5EF4-FFF2-40B4-BE49-F238E27FC236}">
                <a16:creationId xmlns:a16="http://schemas.microsoft.com/office/drawing/2014/main" id="{D67813C6-45FE-515A-3B40-8BB255A59276}"/>
              </a:ext>
            </a:extLst>
          </p:cNvPr>
          <p:cNvSpPr>
            <a:spLocks noGrp="1"/>
          </p:cNvSpPr>
          <p:nvPr>
            <p:ph type="ftr" sz="quarter" idx="11"/>
          </p:nvPr>
        </p:nvSpPr>
        <p:spPr/>
        <p:txBody>
          <a:bodyPr/>
          <a:lstStyle/>
          <a:p>
            <a:r>
              <a:rPr lang="nl-NL"/>
              <a:t>Lesbrief Economisch beleid</a:t>
            </a:r>
          </a:p>
        </p:txBody>
      </p:sp>
      <p:sp>
        <p:nvSpPr>
          <p:cNvPr id="7" name="Tijdelijke aanduiding voor dianummer 6">
            <a:extLst>
              <a:ext uri="{FF2B5EF4-FFF2-40B4-BE49-F238E27FC236}">
                <a16:creationId xmlns:a16="http://schemas.microsoft.com/office/drawing/2014/main" id="{A5DE7519-082E-1B2C-DD3C-983B9D05261E}"/>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257649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D68B9-2270-2B91-BE30-A524BEF4DB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6B88288-ACA3-A436-E4ED-0BC4AC0E366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49BD45-D202-2F1B-0215-A2BDC6C1FD70}"/>
              </a:ext>
            </a:extLst>
          </p:cNvPr>
          <p:cNvSpPr>
            <a:spLocks noGrp="1"/>
          </p:cNvSpPr>
          <p:nvPr>
            <p:ph type="dt" sz="half" idx="10"/>
          </p:nvPr>
        </p:nvSpPr>
        <p:spPr/>
        <p:txBody>
          <a:bodyPr/>
          <a:lstStyle/>
          <a:p>
            <a:fld id="{821DFDC1-FE84-460D-ACA4-1B2C8637FAD0}" type="datetime1">
              <a:rPr lang="nl-NL" smtClean="0"/>
              <a:t>14-3-2024</a:t>
            </a:fld>
            <a:endParaRPr lang="nl-NL"/>
          </a:p>
        </p:txBody>
      </p:sp>
      <p:sp>
        <p:nvSpPr>
          <p:cNvPr id="5" name="Tijdelijke aanduiding voor voettekst 4">
            <a:extLst>
              <a:ext uri="{FF2B5EF4-FFF2-40B4-BE49-F238E27FC236}">
                <a16:creationId xmlns:a16="http://schemas.microsoft.com/office/drawing/2014/main" id="{11606447-BFD2-6F0C-1494-32E002575EFD}"/>
              </a:ext>
            </a:extLst>
          </p:cNvPr>
          <p:cNvSpPr>
            <a:spLocks noGrp="1"/>
          </p:cNvSpPr>
          <p:nvPr>
            <p:ph type="ftr" sz="quarter" idx="11"/>
          </p:nvPr>
        </p:nvSpPr>
        <p:spPr/>
        <p:txBody>
          <a:bodyPr/>
          <a:lstStyle/>
          <a:p>
            <a:r>
              <a:rPr lang="nl-NL"/>
              <a:t>Lesbrief Economisch beleid</a:t>
            </a:r>
          </a:p>
        </p:txBody>
      </p:sp>
      <p:sp>
        <p:nvSpPr>
          <p:cNvPr id="6" name="Tijdelijke aanduiding voor dianummer 5">
            <a:extLst>
              <a:ext uri="{FF2B5EF4-FFF2-40B4-BE49-F238E27FC236}">
                <a16:creationId xmlns:a16="http://schemas.microsoft.com/office/drawing/2014/main" id="{C3E5D2C2-F66A-24A1-6C2F-969ED31132ED}"/>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347327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E4EE40E-A89D-9070-F8AF-B0D59437B8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3334617-3D89-A5A4-41D7-032A4B61E3A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2975D8-ED48-06CA-5CCA-F6B79EF8FDDF}"/>
              </a:ext>
            </a:extLst>
          </p:cNvPr>
          <p:cNvSpPr>
            <a:spLocks noGrp="1"/>
          </p:cNvSpPr>
          <p:nvPr>
            <p:ph type="dt" sz="half" idx="10"/>
          </p:nvPr>
        </p:nvSpPr>
        <p:spPr/>
        <p:txBody>
          <a:bodyPr/>
          <a:lstStyle/>
          <a:p>
            <a:fld id="{10D2DF15-9D88-40F6-8643-B518B566F726}" type="datetime1">
              <a:rPr lang="nl-NL" smtClean="0"/>
              <a:t>14-3-2024</a:t>
            </a:fld>
            <a:endParaRPr lang="nl-NL"/>
          </a:p>
        </p:txBody>
      </p:sp>
      <p:sp>
        <p:nvSpPr>
          <p:cNvPr id="5" name="Tijdelijke aanduiding voor voettekst 4">
            <a:extLst>
              <a:ext uri="{FF2B5EF4-FFF2-40B4-BE49-F238E27FC236}">
                <a16:creationId xmlns:a16="http://schemas.microsoft.com/office/drawing/2014/main" id="{D0B63AE7-18A7-12AA-7F50-503BC5C35E5D}"/>
              </a:ext>
            </a:extLst>
          </p:cNvPr>
          <p:cNvSpPr>
            <a:spLocks noGrp="1"/>
          </p:cNvSpPr>
          <p:nvPr>
            <p:ph type="ftr" sz="quarter" idx="11"/>
          </p:nvPr>
        </p:nvSpPr>
        <p:spPr/>
        <p:txBody>
          <a:bodyPr/>
          <a:lstStyle/>
          <a:p>
            <a:r>
              <a:rPr lang="nl-NL"/>
              <a:t>Lesbrief Economisch beleid</a:t>
            </a:r>
          </a:p>
        </p:txBody>
      </p:sp>
      <p:sp>
        <p:nvSpPr>
          <p:cNvPr id="6" name="Tijdelijke aanduiding voor dianummer 5">
            <a:extLst>
              <a:ext uri="{FF2B5EF4-FFF2-40B4-BE49-F238E27FC236}">
                <a16:creationId xmlns:a16="http://schemas.microsoft.com/office/drawing/2014/main" id="{771F3C49-6128-FFFB-2ACC-643FF54AD812}"/>
              </a:ext>
            </a:extLst>
          </p:cNvPr>
          <p:cNvSpPr>
            <a:spLocks noGrp="1"/>
          </p:cNvSpPr>
          <p:nvPr>
            <p:ph type="sldNum" sz="quarter" idx="12"/>
          </p:nvPr>
        </p:nvSpPr>
        <p:spPr/>
        <p:txBody>
          <a:bodyPr/>
          <a:lstStyle/>
          <a:p>
            <a:fld id="{3433B43E-A1CE-4A06-9541-B6C46CD3DD01}" type="slidenum">
              <a:rPr lang="nl-NL" smtClean="0"/>
              <a:t>‹nr.›</a:t>
            </a:fld>
            <a:endParaRPr lang="nl-NL"/>
          </a:p>
        </p:txBody>
      </p:sp>
    </p:spTree>
    <p:extLst>
      <p:ext uri="{BB962C8B-B14F-4D97-AF65-F5344CB8AC3E}">
        <p14:creationId xmlns:p14="http://schemas.microsoft.com/office/powerpoint/2010/main" val="207835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504CD-FD63-753E-78E4-7B416C72210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4F2EA23-1A0B-0B50-85D4-E1112C678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2A3A28A-C922-5E84-768F-12AA5A625E97}"/>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1726464D-E1AE-C580-6F75-291CACB9A4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70D515-06CF-ED4B-A919-1108E18F86E5}"/>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106441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40BAA-F05B-0329-0948-5DF1A236B24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66648A-12CA-B05E-B9C0-1EC38A4C03A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92C5A3A-DB51-BA96-4293-5554B099ED1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D8484E7-CA84-D9AB-9882-D6E0A6BD7AB2}"/>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3E42B966-12E9-F855-1D0A-44BF223BCA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EAAC86-5794-63F0-E863-D42EAEA10CE7}"/>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374235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4C1B2-9DB5-2103-ACAD-2C12C00720D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66A692-316B-3B7D-F2F8-ED25711C2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64DA240-343B-692B-D6C8-B88B49F863B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7AD5BC-4866-D01F-E44D-55D72B7D9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4BE172F-9DD4-184E-E85F-FFD3E1C6DA2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57604C8-B6A9-C2CE-80F6-8EE94BE79CAA}"/>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8" name="Tijdelijke aanduiding voor voettekst 7">
            <a:extLst>
              <a:ext uri="{FF2B5EF4-FFF2-40B4-BE49-F238E27FC236}">
                <a16:creationId xmlns:a16="http://schemas.microsoft.com/office/drawing/2014/main" id="{3005E69B-77EC-09CD-338A-DAA550733B6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8F3E4CF-6F12-3BB4-4B13-EB689D2E157D}"/>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1021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30662-BCFD-F91E-7EEA-417BED1E275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E55830-BF98-892D-46E4-07900AD7670A}"/>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4" name="Tijdelijke aanduiding voor voettekst 3">
            <a:extLst>
              <a:ext uri="{FF2B5EF4-FFF2-40B4-BE49-F238E27FC236}">
                <a16:creationId xmlns:a16="http://schemas.microsoft.com/office/drawing/2014/main" id="{818EC2ED-8515-5019-F24A-5C7B26DADBE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AF1A959-0579-BB33-1140-A188BF547226}"/>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157887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80B47A-E5BE-3574-F03C-256A6AF4934E}"/>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3" name="Tijdelijke aanduiding voor voettekst 2">
            <a:extLst>
              <a:ext uri="{FF2B5EF4-FFF2-40B4-BE49-F238E27FC236}">
                <a16:creationId xmlns:a16="http://schemas.microsoft.com/office/drawing/2014/main" id="{52752536-8CD2-8C56-2C8C-B0C850DC6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7632676-0513-8F1F-6F99-3958BD8784E3}"/>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34876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0F884-CCFD-BB36-492F-01BBC6B7BB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BCD3D9B-4EB5-FBF5-CDD0-27CD43108D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51D3E74-1C6C-AEC4-706E-006316FF4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C780C9-2FEA-C2C5-B83E-87AE787851C9}"/>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F8511E9F-7AE6-FED5-0D0C-33B5667B7B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C03F4D-E5B1-E3B4-F019-1382A472AF32}"/>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355345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F8104-4A35-1E53-2320-798F7957FA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9EB60EE-E36E-682E-EFD2-33170D054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D682523-38FA-D39E-97E3-36F147711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4E2205-E8E4-8320-C9B2-6DA5C00BFD11}"/>
              </a:ext>
            </a:extLst>
          </p:cNvPr>
          <p:cNvSpPr>
            <a:spLocks noGrp="1"/>
          </p:cNvSpPr>
          <p:nvPr>
            <p:ph type="dt" sz="half" idx="10"/>
          </p:nvPr>
        </p:nvSpPr>
        <p:spPr/>
        <p:txBody>
          <a:bodyPr/>
          <a:lstStyle/>
          <a:p>
            <a:fld id="{8D244BD1-9A23-4F04-8DAB-A00869B9B82C}" type="datetimeFigureOut">
              <a:rPr lang="nl-NL" smtClean="0"/>
              <a:t>14-3-2024</a:t>
            </a:fld>
            <a:endParaRPr lang="nl-NL"/>
          </a:p>
        </p:txBody>
      </p:sp>
      <p:sp>
        <p:nvSpPr>
          <p:cNvPr id="6" name="Tijdelijke aanduiding voor voettekst 5">
            <a:extLst>
              <a:ext uri="{FF2B5EF4-FFF2-40B4-BE49-F238E27FC236}">
                <a16:creationId xmlns:a16="http://schemas.microsoft.com/office/drawing/2014/main" id="{98C16C46-FCB0-17F3-89CB-97F1B4A058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7BC633-3E1E-B523-D3B0-A894C2D5764B}"/>
              </a:ext>
            </a:extLst>
          </p:cNvPr>
          <p:cNvSpPr>
            <a:spLocks noGrp="1"/>
          </p:cNvSpPr>
          <p:nvPr>
            <p:ph type="sldNum" sz="quarter" idx="12"/>
          </p:nvPr>
        </p:nvSpPr>
        <p:spPr/>
        <p:txBody>
          <a:bodyPr/>
          <a:lstStyle/>
          <a:p>
            <a:fld id="{61991926-E654-467E-B905-3A9D7541E523}" type="slidenum">
              <a:rPr lang="nl-NL" smtClean="0"/>
              <a:t>‹nr.›</a:t>
            </a:fld>
            <a:endParaRPr lang="nl-NL"/>
          </a:p>
        </p:txBody>
      </p:sp>
    </p:spTree>
    <p:extLst>
      <p:ext uri="{BB962C8B-B14F-4D97-AF65-F5344CB8AC3E}">
        <p14:creationId xmlns:p14="http://schemas.microsoft.com/office/powerpoint/2010/main" val="124599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86E097-0296-A2E9-EEEE-BE3A78EC6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A302536-7722-6679-BF49-9AA1489A9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7A5AAC-99AA-4FDD-D91A-5C5D24427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44BD1-9A23-4F04-8DAB-A00869B9B82C}" type="datetimeFigureOut">
              <a:rPr lang="nl-NL" smtClean="0"/>
              <a:t>14-3-2024</a:t>
            </a:fld>
            <a:endParaRPr lang="nl-NL"/>
          </a:p>
        </p:txBody>
      </p:sp>
      <p:sp>
        <p:nvSpPr>
          <p:cNvPr id="5" name="Tijdelijke aanduiding voor voettekst 4">
            <a:extLst>
              <a:ext uri="{FF2B5EF4-FFF2-40B4-BE49-F238E27FC236}">
                <a16:creationId xmlns:a16="http://schemas.microsoft.com/office/drawing/2014/main" id="{7D31895C-6E6A-0177-11C1-CB4E13DA7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08671A3-A5AC-E3D9-B9DC-4B7C2F100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91926-E654-467E-B905-3A9D7541E523}" type="slidenum">
              <a:rPr lang="nl-NL" smtClean="0"/>
              <a:t>‹nr.›</a:t>
            </a:fld>
            <a:endParaRPr lang="nl-NL"/>
          </a:p>
        </p:txBody>
      </p:sp>
    </p:spTree>
    <p:extLst>
      <p:ext uri="{BB962C8B-B14F-4D97-AF65-F5344CB8AC3E}">
        <p14:creationId xmlns:p14="http://schemas.microsoft.com/office/powerpoint/2010/main" val="394310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7AC019-BF77-AD86-0EF8-648B172613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9ECF99-437B-CBEF-DA90-9781C21F6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81769B-BB37-908D-D6B0-0D9E7C3A8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00EB-D842-44E0-B40B-2456E7E76ED9}" type="datetime1">
              <a:rPr lang="nl-NL" smtClean="0"/>
              <a:t>14-3-2024</a:t>
            </a:fld>
            <a:endParaRPr lang="nl-NL"/>
          </a:p>
        </p:txBody>
      </p:sp>
      <p:sp>
        <p:nvSpPr>
          <p:cNvPr id="5" name="Tijdelijke aanduiding voor voettekst 4">
            <a:extLst>
              <a:ext uri="{FF2B5EF4-FFF2-40B4-BE49-F238E27FC236}">
                <a16:creationId xmlns:a16="http://schemas.microsoft.com/office/drawing/2014/main" id="{56AEDFD7-84E3-FE7E-09E9-108A44A6E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Lesbrief Economisch beleid</a:t>
            </a:r>
          </a:p>
        </p:txBody>
      </p:sp>
      <p:sp>
        <p:nvSpPr>
          <p:cNvPr id="6" name="Tijdelijke aanduiding voor dianummer 5">
            <a:extLst>
              <a:ext uri="{FF2B5EF4-FFF2-40B4-BE49-F238E27FC236}">
                <a16:creationId xmlns:a16="http://schemas.microsoft.com/office/drawing/2014/main" id="{8044B600-14B0-E1E1-F429-1DE4BDB9D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3B43E-A1CE-4A06-9541-B6C46CD3DD01}" type="slidenum">
              <a:rPr lang="nl-NL" smtClean="0"/>
              <a:t>‹nr.›</a:t>
            </a:fld>
            <a:endParaRPr lang="nl-NL"/>
          </a:p>
        </p:txBody>
      </p:sp>
    </p:spTree>
    <p:extLst>
      <p:ext uri="{BB962C8B-B14F-4D97-AF65-F5344CB8AC3E}">
        <p14:creationId xmlns:p14="http://schemas.microsoft.com/office/powerpoint/2010/main" val="648520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olkskrant.nl/auteur/Maarten%20Alb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urkse centrale bank verlaagt rente ondanks torenhoge inflatie">
            <a:extLst>
              <a:ext uri="{FF2B5EF4-FFF2-40B4-BE49-F238E27FC236}">
                <a16:creationId xmlns:a16="http://schemas.microsoft.com/office/drawing/2014/main" id="{856ED77E-F2ED-4626-F320-4C0ED4FC4B1E}"/>
              </a:ext>
            </a:extLst>
          </p:cNvPr>
          <p:cNvPicPr>
            <a:picLocks noChangeAspect="1" noChangeArrowheads="1"/>
          </p:cNvPicPr>
          <p:nvPr/>
        </p:nvPicPr>
        <p:blipFill>
          <a:blip r:embed="rId2">
            <a:alphaModFix amt="23000"/>
            <a:extLst>
              <a:ext uri="{28A0092B-C50C-407E-A947-70E740481C1C}">
                <a14:useLocalDpi xmlns:a14="http://schemas.microsoft.com/office/drawing/2010/main" val="0"/>
              </a:ext>
            </a:extLst>
          </a:blip>
          <a:srcRect/>
          <a:stretch>
            <a:fillRect/>
          </a:stretch>
        </p:blipFill>
        <p:spPr bwMode="auto">
          <a:xfrm>
            <a:off x="522111" y="439237"/>
            <a:ext cx="11134180" cy="5799800"/>
          </a:xfrm>
          <a:prstGeom prst="rect">
            <a:avLst/>
          </a:prstGeom>
          <a:noFill/>
          <a:effectLst>
            <a:outerShdw blurRad="1270000" dist="508000" sx="149000" sy="149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5449762-2955-6C32-CB6F-1142D86B8290}"/>
              </a:ext>
            </a:extLst>
          </p:cNvPr>
          <p:cNvSpPr txBox="1"/>
          <p:nvPr/>
        </p:nvSpPr>
        <p:spPr>
          <a:xfrm>
            <a:off x="1071880" y="1757680"/>
            <a:ext cx="10048240" cy="707886"/>
          </a:xfrm>
          <a:prstGeom prst="rect">
            <a:avLst/>
          </a:prstGeom>
          <a:noFill/>
        </p:spPr>
        <p:txBody>
          <a:bodyPr wrap="square" rtlCol="0">
            <a:spAutoFit/>
          </a:bodyPr>
          <a:lstStyle/>
          <a:p>
            <a:r>
              <a:rPr lang="nl-NL" sz="4000" dirty="0">
                <a:solidFill>
                  <a:srgbClr val="002060"/>
                </a:solidFill>
                <a:effectLst>
                  <a:outerShdw blurRad="38100" dist="38100" dir="2700000" algn="tl">
                    <a:srgbClr val="000000">
                      <a:alpha val="43137"/>
                    </a:srgbClr>
                  </a:outerShdw>
                </a:effectLst>
              </a:rPr>
              <a:t>Uitleg opgave “Welk beleid is verstandiger?”</a:t>
            </a:r>
          </a:p>
        </p:txBody>
      </p:sp>
      <p:sp>
        <p:nvSpPr>
          <p:cNvPr id="2" name="Tekstvak 1">
            <a:extLst>
              <a:ext uri="{FF2B5EF4-FFF2-40B4-BE49-F238E27FC236}">
                <a16:creationId xmlns:a16="http://schemas.microsoft.com/office/drawing/2014/main" id="{927C4FA2-1DC5-0BFC-9925-98863EE91EF2}"/>
              </a:ext>
            </a:extLst>
          </p:cNvPr>
          <p:cNvSpPr txBox="1"/>
          <p:nvPr/>
        </p:nvSpPr>
        <p:spPr>
          <a:xfrm>
            <a:off x="3932807" y="3648722"/>
            <a:ext cx="4036382" cy="830997"/>
          </a:xfrm>
          <a:prstGeom prst="rect">
            <a:avLst/>
          </a:prstGeom>
          <a:noFill/>
        </p:spPr>
        <p:txBody>
          <a:bodyPr wrap="square" rtlCol="0">
            <a:spAutoFit/>
          </a:bodyPr>
          <a:lstStyle/>
          <a:p>
            <a:r>
              <a:rPr lang="nl-NL" sz="2400" dirty="0"/>
              <a:t>Concept: IS-MB-GA-model</a:t>
            </a:r>
          </a:p>
          <a:p>
            <a:r>
              <a:rPr lang="nl-NL" sz="2400" dirty="0"/>
              <a:t>Context: Turkije</a:t>
            </a:r>
          </a:p>
        </p:txBody>
      </p:sp>
    </p:spTree>
    <p:extLst>
      <p:ext uri="{BB962C8B-B14F-4D97-AF65-F5344CB8AC3E}">
        <p14:creationId xmlns:p14="http://schemas.microsoft.com/office/powerpoint/2010/main" val="197623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70ACD49-F1A0-A93C-3E11-714E2995D83C}"/>
              </a:ext>
            </a:extLst>
          </p:cNvPr>
          <p:cNvSpPr>
            <a:spLocks noGrp="1"/>
          </p:cNvSpPr>
          <p:nvPr>
            <p:ph idx="1"/>
          </p:nvPr>
        </p:nvSpPr>
        <p:spPr/>
        <p:txBody>
          <a:bodyPr/>
          <a:lstStyle/>
          <a:p>
            <a:pPr marL="0" indent="0">
              <a:lnSpc>
                <a:spcPct val="107000"/>
              </a:lnSpc>
              <a:buNone/>
            </a:pPr>
            <a:r>
              <a:rPr lang="nl-NL" sz="1800" dirty="0">
                <a:effectLst/>
                <a:latin typeface="Arial" panose="020B0604020202020204" pitchFamily="34" charset="0"/>
                <a:ea typeface="Times New Roman" panose="02020603050405020304" pitchFamily="18" charset="0"/>
              </a:rPr>
              <a:t>De twee heren sluiten een compromis en verhogen de rente naar 2%.</a:t>
            </a:r>
            <a:endParaRPr lang="nl-NL" sz="1800" dirty="0">
              <a:effectLst/>
              <a:latin typeface="Times New Roman" panose="02020603050405020304" pitchFamily="18" charset="0"/>
              <a:ea typeface="Times New Roman" panose="02020603050405020304" pitchFamily="18" charset="0"/>
            </a:endParaRPr>
          </a:p>
          <a:p>
            <a:pPr marL="0" indent="0">
              <a:lnSpc>
                <a:spcPct val="107000"/>
              </a:lnSpc>
              <a:buNone/>
            </a:pPr>
            <a:r>
              <a:rPr lang="nl-NL" sz="1800" dirty="0">
                <a:effectLst/>
                <a:latin typeface="Arial" panose="020B0604020202020204" pitchFamily="34" charset="0"/>
                <a:ea typeface="Times New Roman" panose="02020603050405020304" pitchFamily="18" charset="0"/>
              </a:rPr>
              <a:t>Gebruik bijlage 2</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7. Teken de nieuwe beleidsrente en markeer die met MB</a:t>
            </a:r>
            <a:r>
              <a:rPr lang="nl-NL" sz="1800" baseline="-25000" dirty="0">
                <a:effectLst/>
                <a:latin typeface="Arial" panose="020B0604020202020204" pitchFamily="34" charset="0"/>
                <a:ea typeface="Times New Roman" panose="02020603050405020304" pitchFamily="18" charset="0"/>
              </a:rPr>
              <a:t>2.</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8. Geef in de grafiek van bijlage 2 aan wat de inflatie wordt in periode 2 en periode 3 als  de rente op</a:t>
            </a:r>
          </a:p>
          <a:p>
            <a:pPr marL="0" lvl="0" indent="0">
              <a:lnSpc>
                <a:spcPct val="107000"/>
              </a:lnSpc>
              <a:buNone/>
              <a:tabLst>
                <a:tab pos="540385" algn="l"/>
              </a:tabLst>
            </a:pPr>
            <a:r>
              <a:rPr lang="nl-NL" sz="1800" dirty="0">
                <a:latin typeface="Arial" panose="020B0604020202020204" pitchFamily="34" charset="0"/>
                <a:ea typeface="Times New Roman" panose="02020603050405020304" pitchFamily="18" charset="0"/>
              </a:rPr>
              <a:t>     </a:t>
            </a:r>
            <a:r>
              <a:rPr lang="nl-NL" sz="1800" dirty="0">
                <a:effectLst/>
                <a:latin typeface="Arial" panose="020B0604020202020204" pitchFamily="34" charset="0"/>
                <a:ea typeface="Times New Roman" panose="02020603050405020304" pitchFamily="18" charset="0"/>
              </a:rPr>
              <a:t>2% komt te liggen. Label dit met π</a:t>
            </a:r>
            <a:r>
              <a:rPr lang="nl-NL" sz="1800" baseline="-25000" dirty="0">
                <a:effectLst/>
                <a:latin typeface="Arial" panose="020B0604020202020204" pitchFamily="34" charset="0"/>
                <a:ea typeface="Times New Roman" panose="02020603050405020304" pitchFamily="18" charset="0"/>
              </a:rPr>
              <a:t>2</a:t>
            </a:r>
            <a:r>
              <a:rPr lang="nl-NL" sz="1800" dirty="0">
                <a:effectLst/>
                <a:latin typeface="Arial" panose="020B0604020202020204" pitchFamily="34" charset="0"/>
                <a:ea typeface="Times New Roman" panose="02020603050405020304" pitchFamily="18" charset="0"/>
              </a:rPr>
              <a:t>.</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9. Teken de nieuwe GA-curve die ontstaat in periode 3 en markeer die met GA</a:t>
            </a:r>
            <a:r>
              <a:rPr lang="nl-NL" sz="1800" baseline="-25000" dirty="0">
                <a:effectLst/>
                <a:latin typeface="Arial" panose="020B0604020202020204" pitchFamily="34" charset="0"/>
                <a:ea typeface="Times New Roman" panose="02020603050405020304" pitchFamily="18" charset="0"/>
              </a:rPr>
              <a:t>3</a:t>
            </a:r>
          </a:p>
          <a:p>
            <a:pPr marL="0" lvl="0" indent="0">
              <a:lnSpc>
                <a:spcPct val="107000"/>
              </a:lnSpc>
              <a:buNone/>
              <a:tabLst>
                <a:tab pos="540385" algn="l"/>
              </a:tabLst>
            </a:pPr>
            <a:r>
              <a:rPr lang="nl-NL" sz="1800" kern="0" dirty="0">
                <a:effectLst/>
                <a:latin typeface="Arial" panose="020B0604020202020204" pitchFamily="34" charset="0"/>
                <a:ea typeface="Times New Roman" panose="02020603050405020304" pitchFamily="18" charset="0"/>
              </a:rPr>
              <a:t>10. Markeer de inflatie die in periode 3 ontstaat met π</a:t>
            </a:r>
            <a:r>
              <a:rPr lang="nl-NL" sz="1800" kern="0" baseline="-25000" dirty="0">
                <a:effectLst/>
                <a:latin typeface="Arial" panose="020B0604020202020204" pitchFamily="34" charset="0"/>
                <a:ea typeface="Times New Roman" panose="02020603050405020304" pitchFamily="18" charset="0"/>
              </a:rPr>
              <a:t>3 </a:t>
            </a:r>
            <a:endParaRPr lang="nl-NL" dirty="0"/>
          </a:p>
        </p:txBody>
      </p:sp>
    </p:spTree>
    <p:extLst>
      <p:ext uri="{BB962C8B-B14F-4D97-AF65-F5344CB8AC3E}">
        <p14:creationId xmlns:p14="http://schemas.microsoft.com/office/powerpoint/2010/main" val="304340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7BD417-7C92-D041-CDC6-0A9DF50C65F9}"/>
              </a:ext>
            </a:extLst>
          </p:cNvPr>
          <p:cNvSpPr txBox="1"/>
          <p:nvPr/>
        </p:nvSpPr>
        <p:spPr>
          <a:xfrm>
            <a:off x="375920" y="375920"/>
            <a:ext cx="1158240" cy="1477328"/>
          </a:xfrm>
          <a:prstGeom prst="rect">
            <a:avLst/>
          </a:prstGeom>
          <a:noFill/>
        </p:spPr>
        <p:txBody>
          <a:bodyPr wrap="square" rtlCol="0">
            <a:spAutoFit/>
          </a:bodyPr>
          <a:lstStyle/>
          <a:p>
            <a:r>
              <a:rPr lang="nl-NL" b="1" dirty="0"/>
              <a:t>Vraag </a:t>
            </a:r>
          </a:p>
          <a:p>
            <a:r>
              <a:rPr lang="nl-NL" b="1" dirty="0"/>
              <a:t>7</a:t>
            </a:r>
          </a:p>
          <a:p>
            <a:r>
              <a:rPr lang="nl-NL" b="1" dirty="0"/>
              <a:t>8</a:t>
            </a:r>
          </a:p>
          <a:p>
            <a:r>
              <a:rPr lang="nl-NL" b="1" dirty="0"/>
              <a:t>9</a:t>
            </a:r>
          </a:p>
          <a:p>
            <a:r>
              <a:rPr lang="nl-NL" b="1" dirty="0"/>
              <a:t>10</a:t>
            </a:r>
          </a:p>
        </p:txBody>
      </p:sp>
      <p:pic>
        <p:nvPicPr>
          <p:cNvPr id="3" name="Afbeelding 2">
            <a:extLst>
              <a:ext uri="{FF2B5EF4-FFF2-40B4-BE49-F238E27FC236}">
                <a16:creationId xmlns:a16="http://schemas.microsoft.com/office/drawing/2014/main" id="{BA07BDA4-8EF6-404B-AC4C-260EFD6A8173}"/>
              </a:ext>
            </a:extLst>
          </p:cNvPr>
          <p:cNvPicPr>
            <a:picLocks noChangeAspect="1"/>
          </p:cNvPicPr>
          <p:nvPr/>
        </p:nvPicPr>
        <p:blipFill>
          <a:blip r:embed="rId2"/>
          <a:stretch>
            <a:fillRect/>
          </a:stretch>
        </p:blipFill>
        <p:spPr>
          <a:xfrm>
            <a:off x="1753500" y="283249"/>
            <a:ext cx="3570340" cy="6618987"/>
          </a:xfrm>
          <a:prstGeom prst="rect">
            <a:avLst/>
          </a:prstGeom>
        </p:spPr>
      </p:pic>
      <p:pic>
        <p:nvPicPr>
          <p:cNvPr id="4" name="Afbeelding 3">
            <a:extLst>
              <a:ext uri="{FF2B5EF4-FFF2-40B4-BE49-F238E27FC236}">
                <a16:creationId xmlns:a16="http://schemas.microsoft.com/office/drawing/2014/main" id="{BD91DA26-F02D-6997-6E40-399F49691B8F}"/>
              </a:ext>
            </a:extLst>
          </p:cNvPr>
          <p:cNvPicPr>
            <a:picLocks noChangeAspect="1"/>
          </p:cNvPicPr>
          <p:nvPr/>
        </p:nvPicPr>
        <p:blipFill>
          <a:blip r:embed="rId3"/>
          <a:stretch>
            <a:fillRect/>
          </a:stretch>
        </p:blipFill>
        <p:spPr>
          <a:xfrm>
            <a:off x="2525694" y="2563364"/>
            <a:ext cx="2462866" cy="111948"/>
          </a:xfrm>
          <a:prstGeom prst="rect">
            <a:avLst/>
          </a:prstGeom>
        </p:spPr>
      </p:pic>
      <p:cxnSp>
        <p:nvCxnSpPr>
          <p:cNvPr id="6" name="Rechte verbindingslijn 5">
            <a:extLst>
              <a:ext uri="{FF2B5EF4-FFF2-40B4-BE49-F238E27FC236}">
                <a16:creationId xmlns:a16="http://schemas.microsoft.com/office/drawing/2014/main" id="{4FBC448C-2334-47AD-87E7-401A6C4D0589}"/>
              </a:ext>
            </a:extLst>
          </p:cNvPr>
          <p:cNvCxnSpPr>
            <a:cxnSpLocks/>
            <a:stCxn id="4" idx="0"/>
          </p:cNvCxnSpPr>
          <p:nvPr/>
        </p:nvCxnSpPr>
        <p:spPr>
          <a:xfrm>
            <a:off x="3757127" y="2563364"/>
            <a:ext cx="32553" cy="2415036"/>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Rechte verbindingslijn 8">
            <a:extLst>
              <a:ext uri="{FF2B5EF4-FFF2-40B4-BE49-F238E27FC236}">
                <a16:creationId xmlns:a16="http://schemas.microsoft.com/office/drawing/2014/main" id="{CCB548DE-C4EB-5271-600A-03652500AB1A}"/>
              </a:ext>
            </a:extLst>
          </p:cNvPr>
          <p:cNvCxnSpPr/>
          <p:nvPr/>
        </p:nvCxnSpPr>
        <p:spPr>
          <a:xfrm flipH="1">
            <a:off x="2525694" y="4978400"/>
            <a:ext cx="126398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Rechte verbindingslijn 10">
            <a:extLst>
              <a:ext uri="{FF2B5EF4-FFF2-40B4-BE49-F238E27FC236}">
                <a16:creationId xmlns:a16="http://schemas.microsoft.com/office/drawing/2014/main" id="{6D1A3A71-60F2-8749-28F9-A7CCC02EFF96}"/>
              </a:ext>
            </a:extLst>
          </p:cNvPr>
          <p:cNvCxnSpPr/>
          <p:nvPr/>
        </p:nvCxnSpPr>
        <p:spPr>
          <a:xfrm>
            <a:off x="3556000" y="2123440"/>
            <a:ext cx="0" cy="310896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echte verbindingslijn 12">
            <a:extLst>
              <a:ext uri="{FF2B5EF4-FFF2-40B4-BE49-F238E27FC236}">
                <a16:creationId xmlns:a16="http://schemas.microsoft.com/office/drawing/2014/main" id="{075F5B7F-C66B-946C-1EC5-EF5D9F46F879}"/>
              </a:ext>
            </a:extLst>
          </p:cNvPr>
          <p:cNvCxnSpPr/>
          <p:nvPr/>
        </p:nvCxnSpPr>
        <p:spPr>
          <a:xfrm flipH="1">
            <a:off x="2621280" y="5242560"/>
            <a:ext cx="93472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73634588-8429-7AE3-CA4A-F12243627A3F}"/>
              </a:ext>
            </a:extLst>
          </p:cNvPr>
          <p:cNvSpPr txBox="1"/>
          <p:nvPr/>
        </p:nvSpPr>
        <p:spPr>
          <a:xfrm>
            <a:off x="2113767" y="5037071"/>
            <a:ext cx="545615"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0</a:t>
            </a:r>
          </a:p>
        </p:txBody>
      </p:sp>
      <p:sp>
        <p:nvSpPr>
          <p:cNvPr id="16" name="Tekstvak 15">
            <a:extLst>
              <a:ext uri="{FF2B5EF4-FFF2-40B4-BE49-F238E27FC236}">
                <a16:creationId xmlns:a16="http://schemas.microsoft.com/office/drawing/2014/main" id="{97033F83-4335-D123-1E40-F2AF77D86584}"/>
              </a:ext>
            </a:extLst>
          </p:cNvPr>
          <p:cNvSpPr txBox="1"/>
          <p:nvPr/>
        </p:nvSpPr>
        <p:spPr>
          <a:xfrm>
            <a:off x="2100582" y="4770711"/>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1</a:t>
            </a:r>
          </a:p>
        </p:txBody>
      </p:sp>
      <p:cxnSp>
        <p:nvCxnSpPr>
          <p:cNvPr id="19" name="Rechte verbindingslijn 18">
            <a:extLst>
              <a:ext uri="{FF2B5EF4-FFF2-40B4-BE49-F238E27FC236}">
                <a16:creationId xmlns:a16="http://schemas.microsoft.com/office/drawing/2014/main" id="{F6AFE0FB-9EBE-6CCD-2812-C0CE4B239043}"/>
              </a:ext>
            </a:extLst>
          </p:cNvPr>
          <p:cNvCxnSpPr/>
          <p:nvPr/>
        </p:nvCxnSpPr>
        <p:spPr>
          <a:xfrm flipV="1">
            <a:off x="2525694" y="3942080"/>
            <a:ext cx="2025986" cy="2042160"/>
          </a:xfrm>
          <a:prstGeom prst="line">
            <a:avLst/>
          </a:prstGeom>
        </p:spPr>
        <p:style>
          <a:lnRef idx="3">
            <a:schemeClr val="accent5"/>
          </a:lnRef>
          <a:fillRef idx="0">
            <a:schemeClr val="accent5"/>
          </a:fillRef>
          <a:effectRef idx="2">
            <a:schemeClr val="accent5"/>
          </a:effectRef>
          <a:fontRef idx="minor">
            <a:schemeClr val="tx1"/>
          </a:fontRef>
        </p:style>
      </p:cxnSp>
      <p:sp>
        <p:nvSpPr>
          <p:cNvPr id="20" name="Tekstvak 19">
            <a:extLst>
              <a:ext uri="{FF2B5EF4-FFF2-40B4-BE49-F238E27FC236}">
                <a16:creationId xmlns:a16="http://schemas.microsoft.com/office/drawing/2014/main" id="{1954D9EC-CEC0-CF98-F780-3519757D0062}"/>
              </a:ext>
            </a:extLst>
          </p:cNvPr>
          <p:cNvSpPr txBox="1"/>
          <p:nvPr/>
        </p:nvSpPr>
        <p:spPr>
          <a:xfrm>
            <a:off x="4493260" y="3844135"/>
            <a:ext cx="782320" cy="338554"/>
          </a:xfrm>
          <a:prstGeom prst="rect">
            <a:avLst/>
          </a:prstGeom>
          <a:noFill/>
        </p:spPr>
        <p:txBody>
          <a:bodyPr wrap="square" rtlCol="0">
            <a:spAutoFit/>
          </a:bodyPr>
          <a:lstStyle/>
          <a:p>
            <a:r>
              <a:rPr lang="nl-NL" sz="1600" dirty="0">
                <a:solidFill>
                  <a:srgbClr val="0070C0"/>
                </a:solidFill>
              </a:rPr>
              <a:t>GA</a:t>
            </a:r>
            <a:r>
              <a:rPr lang="nl-NL" sz="1600" baseline="-25000" dirty="0">
                <a:solidFill>
                  <a:srgbClr val="0070C0"/>
                </a:solidFill>
              </a:rPr>
              <a:t>2</a:t>
            </a:r>
          </a:p>
        </p:txBody>
      </p:sp>
      <p:sp>
        <p:nvSpPr>
          <p:cNvPr id="31" name="Tekstvak 30">
            <a:extLst>
              <a:ext uri="{FF2B5EF4-FFF2-40B4-BE49-F238E27FC236}">
                <a16:creationId xmlns:a16="http://schemas.microsoft.com/office/drawing/2014/main" id="{9806C5A4-0037-4E0A-A542-5A49F1E28F4E}"/>
              </a:ext>
            </a:extLst>
          </p:cNvPr>
          <p:cNvSpPr txBox="1"/>
          <p:nvPr/>
        </p:nvSpPr>
        <p:spPr>
          <a:xfrm>
            <a:off x="4979301" y="2422758"/>
            <a:ext cx="670560" cy="369332"/>
          </a:xfrm>
          <a:prstGeom prst="rect">
            <a:avLst/>
          </a:prstGeom>
          <a:noFill/>
        </p:spPr>
        <p:txBody>
          <a:bodyPr wrap="square" rtlCol="0">
            <a:spAutoFit/>
          </a:bodyPr>
          <a:lstStyle/>
          <a:p>
            <a:r>
              <a:rPr lang="nl-NL" dirty="0"/>
              <a:t>MB</a:t>
            </a:r>
            <a:r>
              <a:rPr lang="nl-NL" sz="1200" dirty="0"/>
              <a:t>1</a:t>
            </a:r>
            <a:endParaRPr lang="nl-NL" dirty="0"/>
          </a:p>
        </p:txBody>
      </p:sp>
      <p:sp>
        <p:nvSpPr>
          <p:cNvPr id="5" name="Tekstvak 4">
            <a:extLst>
              <a:ext uri="{FF2B5EF4-FFF2-40B4-BE49-F238E27FC236}">
                <a16:creationId xmlns:a16="http://schemas.microsoft.com/office/drawing/2014/main" id="{F0EF709C-0719-B9A5-2A19-86918C2F46CB}"/>
              </a:ext>
            </a:extLst>
          </p:cNvPr>
          <p:cNvSpPr txBox="1"/>
          <p:nvPr/>
        </p:nvSpPr>
        <p:spPr>
          <a:xfrm>
            <a:off x="5908039" y="1081475"/>
            <a:ext cx="6096000" cy="4221156"/>
          </a:xfrm>
          <a:prstGeom prst="rect">
            <a:avLst/>
          </a:prstGeom>
          <a:noFill/>
        </p:spPr>
        <p:txBody>
          <a:bodyPr wrap="square">
            <a:spAutoFit/>
          </a:bodyPr>
          <a:lstStyle/>
          <a:p>
            <a:pPr lvl="0">
              <a:lnSpc>
                <a:spcPct val="107000"/>
              </a:lnSpc>
            </a:pPr>
            <a:r>
              <a:rPr lang="nl-NL" sz="1800" dirty="0">
                <a:effectLst/>
                <a:latin typeface="Arial" panose="020B0604020202020204" pitchFamily="34" charset="0"/>
                <a:ea typeface="Times New Roman" panose="02020603050405020304" pitchFamily="18" charset="0"/>
              </a:rPr>
              <a:t>21. 2p</a:t>
            </a:r>
            <a:endParaRPr lang="nl-NL" sz="1800" dirty="0">
              <a:effectLst/>
              <a:latin typeface="Times New Roman" panose="02020603050405020304" pitchFamily="18" charset="0"/>
              <a:ea typeface="Times New Roman" panose="02020603050405020304" pitchFamily="18" charset="0"/>
            </a:endParaRPr>
          </a:p>
          <a:p>
            <a:pPr>
              <a:lnSpc>
                <a:spcPct val="107000"/>
              </a:lnSpc>
            </a:pPr>
            <a:r>
              <a:rPr lang="nl-NL" sz="1800" dirty="0">
                <a:effectLst/>
                <a:latin typeface="Arial" panose="020B0604020202020204" pitchFamily="34" charset="0"/>
                <a:ea typeface="Times New Roman" panose="02020603050405020304" pitchFamily="18" charset="0"/>
              </a:rPr>
              <a:t>Door de renteverlaging naar 1% in periode 1 steeg de inflatie in periode 1 naar 5% (zie vraag 19).</a:t>
            </a:r>
          </a:p>
          <a:p>
            <a:pPr>
              <a:lnSpc>
                <a:spcPct val="107000"/>
              </a:lnSpc>
            </a:pPr>
            <a:r>
              <a:rPr lang="nl-NL" sz="1800" dirty="0">
                <a:effectLst/>
                <a:latin typeface="Arial" panose="020B0604020202020204" pitchFamily="34" charset="0"/>
                <a:ea typeface="Times New Roman" panose="02020603050405020304" pitchFamily="18" charset="0"/>
              </a:rPr>
              <a:t>De bank zal de rente moeten verhogen om de inflatie niet verder te laten stijgen. </a:t>
            </a:r>
          </a:p>
          <a:p>
            <a:pPr>
              <a:lnSpc>
                <a:spcPct val="107000"/>
              </a:lnSpc>
            </a:pPr>
            <a:endParaRPr lang="nl-NL" sz="1800" dirty="0">
              <a:effectLst/>
              <a:latin typeface="Arial" panose="020B0604020202020204" pitchFamily="34" charset="0"/>
              <a:ea typeface="Times New Roman" panose="02020603050405020304" pitchFamily="18" charset="0"/>
            </a:endParaRPr>
          </a:p>
          <a:p>
            <a:pPr>
              <a:lnSpc>
                <a:spcPct val="107000"/>
              </a:lnSpc>
            </a:pPr>
            <a:r>
              <a:rPr lang="nl-NL" sz="1800" dirty="0">
                <a:effectLst/>
                <a:latin typeface="Arial" panose="020B0604020202020204" pitchFamily="34" charset="0"/>
                <a:ea typeface="Times New Roman" panose="02020603050405020304" pitchFamily="18" charset="0"/>
              </a:rPr>
              <a:t>Als de rente 2% wordt, zal de inflatie in periode 2 nog steeds stijgen, namelijk naar 5,5%, waardoor GA in periode 3 nog verder omhoog verschuift in de inflatie in periode 3 toeneemt (naar 6%). </a:t>
            </a:r>
          </a:p>
          <a:p>
            <a:pPr>
              <a:lnSpc>
                <a:spcPct val="107000"/>
              </a:lnSpc>
            </a:pPr>
            <a:endParaRPr lang="nl-NL" dirty="0">
              <a:latin typeface="Arial" panose="020B0604020202020204" pitchFamily="34" charset="0"/>
              <a:ea typeface="Times New Roman" panose="02020603050405020304" pitchFamily="18" charset="0"/>
            </a:endParaRPr>
          </a:p>
          <a:p>
            <a:pPr>
              <a:lnSpc>
                <a:spcPct val="107000"/>
              </a:lnSpc>
            </a:pPr>
            <a:r>
              <a:rPr lang="nl-NL" sz="1800" i="1" dirty="0">
                <a:solidFill>
                  <a:srgbClr val="00B050"/>
                </a:solidFill>
                <a:effectLst/>
                <a:latin typeface="Arial" panose="020B0604020202020204" pitchFamily="34" charset="0"/>
                <a:ea typeface="Times New Roman" panose="02020603050405020304" pitchFamily="18" charset="0"/>
              </a:rPr>
              <a:t>Alleen grafisch nakijken.</a:t>
            </a:r>
          </a:p>
          <a:p>
            <a:pPr>
              <a:lnSpc>
                <a:spcPct val="107000"/>
              </a:lnSpc>
            </a:pPr>
            <a:r>
              <a:rPr lang="nl-NL" sz="1800" i="1" dirty="0">
                <a:solidFill>
                  <a:srgbClr val="00B050"/>
                </a:solidFill>
                <a:effectLst/>
                <a:latin typeface="Arial" panose="020B0604020202020204" pitchFamily="34" charset="0"/>
                <a:ea typeface="Times New Roman" panose="02020603050405020304" pitchFamily="18" charset="0"/>
              </a:rPr>
              <a:t>MB</a:t>
            </a:r>
            <a:r>
              <a:rPr lang="nl-NL" sz="1800" i="1" baseline="-25000" dirty="0">
                <a:solidFill>
                  <a:srgbClr val="00B050"/>
                </a:solidFill>
                <a:effectLst/>
                <a:latin typeface="Arial" panose="020B0604020202020204" pitchFamily="34" charset="0"/>
                <a:ea typeface="Times New Roman" panose="02020603050405020304" pitchFamily="18" charset="0"/>
              </a:rPr>
              <a:t>2</a:t>
            </a:r>
            <a:r>
              <a:rPr lang="nl-NL" sz="1800" i="1" dirty="0">
                <a:solidFill>
                  <a:srgbClr val="00B050"/>
                </a:solidFill>
                <a:effectLst/>
                <a:latin typeface="Arial" panose="020B0604020202020204" pitchFamily="34" charset="0"/>
                <a:ea typeface="Times New Roman" panose="02020603050405020304" pitchFamily="18" charset="0"/>
              </a:rPr>
              <a:t> en GA</a:t>
            </a:r>
            <a:r>
              <a:rPr lang="nl-NL" sz="1800" i="1" baseline="-25000" dirty="0">
                <a:solidFill>
                  <a:srgbClr val="00B050"/>
                </a:solidFill>
                <a:effectLst/>
                <a:latin typeface="Arial" panose="020B0604020202020204" pitchFamily="34" charset="0"/>
                <a:ea typeface="Times New Roman" panose="02020603050405020304" pitchFamily="18" charset="0"/>
              </a:rPr>
              <a:t>3</a:t>
            </a:r>
            <a:r>
              <a:rPr lang="nl-NL" sz="1800" i="1" dirty="0">
                <a:solidFill>
                  <a:srgbClr val="00B050"/>
                </a:solidFill>
                <a:effectLst/>
                <a:latin typeface="Arial" panose="020B0604020202020204" pitchFamily="34" charset="0"/>
                <a:ea typeface="Times New Roman" panose="02020603050405020304" pitchFamily="18" charset="0"/>
              </a:rPr>
              <a:t> </a:t>
            </a:r>
            <a:r>
              <a:rPr lang="nl-NL" sz="1800" i="1" dirty="0">
                <a:solidFill>
                  <a:srgbClr val="00B050"/>
                </a:solidFill>
                <a:effectLst/>
                <a:latin typeface="Arial" panose="020B0604020202020204" pitchFamily="34" charset="0"/>
                <a:ea typeface="Times New Roman" panose="02020603050405020304" pitchFamily="18" charset="0"/>
                <a:sym typeface="Wingdings" panose="05000000000000000000" pitchFamily="2" charset="2"/>
              </a:rPr>
              <a:t> 1 punt</a:t>
            </a:r>
          </a:p>
          <a:p>
            <a:pPr>
              <a:lnSpc>
                <a:spcPct val="107000"/>
              </a:lnSpc>
            </a:pPr>
            <a:r>
              <a:rPr lang="el-GR"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π</a:t>
            </a:r>
            <a:r>
              <a:rPr lang="nl-NL" sz="1200"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2 </a:t>
            </a:r>
            <a:r>
              <a:rPr lang="nl-NL"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en </a:t>
            </a:r>
            <a:r>
              <a:rPr lang="el-GR"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π</a:t>
            </a:r>
            <a:r>
              <a:rPr lang="nl-NL" sz="1200"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3</a:t>
            </a:r>
            <a:r>
              <a:rPr lang="nl-NL" i="1" dirty="0">
                <a:solidFill>
                  <a:srgbClr val="00B050"/>
                </a:solidFill>
                <a:latin typeface="Arial" panose="020B0604020202020204" pitchFamily="34" charset="0"/>
                <a:ea typeface="Times New Roman" panose="02020603050405020304" pitchFamily="18" charset="0"/>
                <a:sym typeface="Wingdings" panose="05000000000000000000" pitchFamily="2" charset="2"/>
              </a:rPr>
              <a:t> 1 punt</a:t>
            </a:r>
            <a:endParaRPr lang="nl-NL" i="1" dirty="0">
              <a:solidFill>
                <a:srgbClr val="00B050"/>
              </a:solidFill>
              <a:effectLst/>
              <a:latin typeface="Times New Roman" panose="02020603050405020304" pitchFamily="18" charset="0"/>
              <a:ea typeface="Times New Roman" panose="02020603050405020304" pitchFamily="18" charset="0"/>
            </a:endParaRPr>
          </a:p>
        </p:txBody>
      </p:sp>
      <p:cxnSp>
        <p:nvCxnSpPr>
          <p:cNvPr id="8" name="Rechte verbindingslijn 7">
            <a:extLst>
              <a:ext uri="{FF2B5EF4-FFF2-40B4-BE49-F238E27FC236}">
                <a16:creationId xmlns:a16="http://schemas.microsoft.com/office/drawing/2014/main" id="{473049CB-077F-74EC-1116-1028C3442E5F}"/>
              </a:ext>
            </a:extLst>
          </p:cNvPr>
          <p:cNvCxnSpPr/>
          <p:nvPr/>
        </p:nvCxnSpPr>
        <p:spPr>
          <a:xfrm>
            <a:off x="2525694" y="2382118"/>
            <a:ext cx="2462866"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kstvak 9">
            <a:extLst>
              <a:ext uri="{FF2B5EF4-FFF2-40B4-BE49-F238E27FC236}">
                <a16:creationId xmlns:a16="http://schemas.microsoft.com/office/drawing/2014/main" id="{D017BC2E-9499-5245-CA76-4FAFD9577E1E}"/>
              </a:ext>
            </a:extLst>
          </p:cNvPr>
          <p:cNvSpPr txBox="1"/>
          <p:nvPr/>
        </p:nvSpPr>
        <p:spPr>
          <a:xfrm>
            <a:off x="4988560" y="2194032"/>
            <a:ext cx="670560" cy="369332"/>
          </a:xfrm>
          <a:prstGeom prst="rect">
            <a:avLst/>
          </a:prstGeom>
          <a:noFill/>
        </p:spPr>
        <p:txBody>
          <a:bodyPr wrap="square" rtlCol="0">
            <a:spAutoFit/>
          </a:bodyPr>
          <a:lstStyle/>
          <a:p>
            <a:r>
              <a:rPr lang="nl-NL" dirty="0">
                <a:solidFill>
                  <a:srgbClr val="FFC000"/>
                </a:solidFill>
              </a:rPr>
              <a:t>MB</a:t>
            </a:r>
            <a:r>
              <a:rPr lang="nl-NL" sz="1200" dirty="0">
                <a:solidFill>
                  <a:srgbClr val="FFC000"/>
                </a:solidFill>
              </a:rPr>
              <a:t>2</a:t>
            </a:r>
            <a:endParaRPr lang="nl-NL" dirty="0">
              <a:solidFill>
                <a:srgbClr val="FFC000"/>
              </a:solidFill>
            </a:endParaRPr>
          </a:p>
        </p:txBody>
      </p:sp>
      <p:cxnSp>
        <p:nvCxnSpPr>
          <p:cNvPr id="14" name="Rechte verbindingslijn 13">
            <a:extLst>
              <a:ext uri="{FF2B5EF4-FFF2-40B4-BE49-F238E27FC236}">
                <a16:creationId xmlns:a16="http://schemas.microsoft.com/office/drawing/2014/main" id="{46656DE0-12A5-C79C-CB15-33E3984AD7AE}"/>
              </a:ext>
            </a:extLst>
          </p:cNvPr>
          <p:cNvCxnSpPr>
            <a:cxnSpLocks/>
          </p:cNvCxnSpPr>
          <p:nvPr/>
        </p:nvCxnSpPr>
        <p:spPr>
          <a:xfrm>
            <a:off x="3657600" y="2382118"/>
            <a:ext cx="0" cy="248452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Rechte verbindingslijn 20">
            <a:extLst>
              <a:ext uri="{FF2B5EF4-FFF2-40B4-BE49-F238E27FC236}">
                <a16:creationId xmlns:a16="http://schemas.microsoft.com/office/drawing/2014/main" id="{938044D8-8890-53BD-B4E8-DBAF7FB3A074}"/>
              </a:ext>
            </a:extLst>
          </p:cNvPr>
          <p:cNvCxnSpPr/>
          <p:nvPr/>
        </p:nvCxnSpPr>
        <p:spPr>
          <a:xfrm flipH="1">
            <a:off x="2525694" y="4856480"/>
            <a:ext cx="113190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vak 24">
            <a:extLst>
              <a:ext uri="{FF2B5EF4-FFF2-40B4-BE49-F238E27FC236}">
                <a16:creationId xmlns:a16="http://schemas.microsoft.com/office/drawing/2014/main" id="{927DDD30-8A6B-0A7C-AB19-0E53CBD2CD43}"/>
              </a:ext>
            </a:extLst>
          </p:cNvPr>
          <p:cNvSpPr txBox="1"/>
          <p:nvPr/>
        </p:nvSpPr>
        <p:spPr>
          <a:xfrm>
            <a:off x="2104297" y="4658610"/>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2</a:t>
            </a:r>
          </a:p>
        </p:txBody>
      </p:sp>
      <p:sp>
        <p:nvSpPr>
          <p:cNvPr id="26" name="Tekstvak 25">
            <a:extLst>
              <a:ext uri="{FF2B5EF4-FFF2-40B4-BE49-F238E27FC236}">
                <a16:creationId xmlns:a16="http://schemas.microsoft.com/office/drawing/2014/main" id="{3469CDAA-B63D-8DB9-5541-3CF1A1382903}"/>
              </a:ext>
            </a:extLst>
          </p:cNvPr>
          <p:cNvSpPr txBox="1"/>
          <p:nvPr/>
        </p:nvSpPr>
        <p:spPr>
          <a:xfrm>
            <a:off x="2089183" y="4532069"/>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3</a:t>
            </a:r>
          </a:p>
        </p:txBody>
      </p:sp>
      <p:cxnSp>
        <p:nvCxnSpPr>
          <p:cNvPr id="27" name="Rechte verbindingslijn 26">
            <a:extLst>
              <a:ext uri="{FF2B5EF4-FFF2-40B4-BE49-F238E27FC236}">
                <a16:creationId xmlns:a16="http://schemas.microsoft.com/office/drawing/2014/main" id="{795009F2-3741-EDF3-F389-176E69511111}"/>
              </a:ext>
            </a:extLst>
          </p:cNvPr>
          <p:cNvCxnSpPr/>
          <p:nvPr/>
        </p:nvCxnSpPr>
        <p:spPr>
          <a:xfrm flipV="1">
            <a:off x="2566334" y="3779520"/>
            <a:ext cx="2025986" cy="204216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Rechte verbindingslijn 28">
            <a:extLst>
              <a:ext uri="{FF2B5EF4-FFF2-40B4-BE49-F238E27FC236}">
                <a16:creationId xmlns:a16="http://schemas.microsoft.com/office/drawing/2014/main" id="{C1D0B2A8-6B00-61A1-FFBB-9EDE89B050A6}"/>
              </a:ext>
            </a:extLst>
          </p:cNvPr>
          <p:cNvCxnSpPr>
            <a:cxnSpLocks/>
          </p:cNvCxnSpPr>
          <p:nvPr/>
        </p:nvCxnSpPr>
        <p:spPr>
          <a:xfrm flipH="1" flipV="1">
            <a:off x="2545079" y="4734561"/>
            <a:ext cx="1112521" cy="24511"/>
          </a:xfrm>
          <a:prstGeom prst="line">
            <a:avLst/>
          </a:prstGeom>
        </p:spPr>
        <p:style>
          <a:lnRef idx="3">
            <a:schemeClr val="accent4"/>
          </a:lnRef>
          <a:fillRef idx="0">
            <a:schemeClr val="accent4"/>
          </a:fillRef>
          <a:effectRef idx="2">
            <a:schemeClr val="accent4"/>
          </a:effectRef>
          <a:fontRef idx="minor">
            <a:schemeClr val="tx1"/>
          </a:fontRef>
        </p:style>
      </p:cxnSp>
      <p:sp>
        <p:nvSpPr>
          <p:cNvPr id="35" name="Tekstvak 34">
            <a:extLst>
              <a:ext uri="{FF2B5EF4-FFF2-40B4-BE49-F238E27FC236}">
                <a16:creationId xmlns:a16="http://schemas.microsoft.com/office/drawing/2014/main" id="{D1A83BE4-933C-9D97-BD7F-BCEA16FAF25C}"/>
              </a:ext>
            </a:extLst>
          </p:cNvPr>
          <p:cNvSpPr txBox="1"/>
          <p:nvPr/>
        </p:nvSpPr>
        <p:spPr>
          <a:xfrm>
            <a:off x="4079690" y="3522246"/>
            <a:ext cx="782320" cy="338554"/>
          </a:xfrm>
          <a:prstGeom prst="rect">
            <a:avLst/>
          </a:prstGeom>
          <a:noFill/>
        </p:spPr>
        <p:txBody>
          <a:bodyPr wrap="square" rtlCol="0">
            <a:spAutoFit/>
          </a:bodyPr>
          <a:lstStyle/>
          <a:p>
            <a:r>
              <a:rPr lang="nl-NL" sz="1600" dirty="0">
                <a:solidFill>
                  <a:srgbClr val="FFC000"/>
                </a:solidFill>
              </a:rPr>
              <a:t>GA</a:t>
            </a:r>
            <a:r>
              <a:rPr lang="nl-NL" sz="1600" baseline="-25000" dirty="0">
                <a:solidFill>
                  <a:srgbClr val="FFC000"/>
                </a:solidFill>
              </a:rPr>
              <a:t>3</a:t>
            </a:r>
          </a:p>
        </p:txBody>
      </p:sp>
    </p:spTree>
    <p:extLst>
      <p:ext uri="{BB962C8B-B14F-4D97-AF65-F5344CB8AC3E}">
        <p14:creationId xmlns:p14="http://schemas.microsoft.com/office/powerpoint/2010/main" val="33919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5" grpId="0"/>
      <p:bldP spid="26"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5855CDC-165F-3A95-2731-71626AE9E33E}"/>
              </a:ext>
            </a:extLst>
          </p:cNvPr>
          <p:cNvSpPr>
            <a:spLocks noGrp="1"/>
          </p:cNvSpPr>
          <p:nvPr>
            <p:ph idx="1"/>
          </p:nvPr>
        </p:nvSpPr>
        <p:spPr/>
        <p:txBody>
          <a:bodyPr/>
          <a:lstStyle/>
          <a:p>
            <a:pPr marL="0" indent="0">
              <a:lnSpc>
                <a:spcPct val="107000"/>
              </a:lnSpc>
              <a:buNone/>
            </a:pPr>
            <a:r>
              <a:rPr lang="nl-NL" sz="1800" dirty="0">
                <a:effectLst/>
                <a:latin typeface="Arial" panose="020B0604020202020204" pitchFamily="34" charset="0"/>
                <a:ea typeface="Times New Roman" panose="02020603050405020304" pitchFamily="18" charset="0"/>
              </a:rPr>
              <a:t>De president van het land en de gouverneur van de centrale bank hebben duidelijk ieder hun eigen visie. </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11. Leg uit of de visie van de president hoort bij de Keynesiaanse visie of bij de monetaristen. Verklaar je antwoord. </a:t>
            </a:r>
            <a:r>
              <a:rPr lang="nl-NL" sz="1800" b="1" i="1" dirty="0">
                <a:effectLst/>
                <a:latin typeface="Arial" panose="020B0604020202020204" pitchFamily="34" charset="0"/>
                <a:ea typeface="Times New Roman" panose="02020603050405020304" pitchFamily="18" charset="0"/>
              </a:rPr>
              <a:t>2 </a:t>
            </a:r>
            <a:r>
              <a:rPr lang="nl-NL" sz="1800" b="1" i="1" dirty="0" err="1">
                <a:effectLst/>
                <a:latin typeface="Arial" panose="020B0604020202020204" pitchFamily="34" charset="0"/>
                <a:ea typeface="Times New Roman" panose="02020603050405020304" pitchFamily="18" charset="0"/>
              </a:rPr>
              <a:t>ptn</a:t>
            </a:r>
            <a:endParaRPr lang="nl-NL" sz="180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76785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4B31611-CAA7-21BE-9F75-E6B74448205A}"/>
              </a:ext>
            </a:extLst>
          </p:cNvPr>
          <p:cNvSpPr txBox="1"/>
          <p:nvPr/>
        </p:nvSpPr>
        <p:spPr>
          <a:xfrm>
            <a:off x="375920" y="375920"/>
            <a:ext cx="1158240" cy="365760"/>
          </a:xfrm>
          <a:prstGeom prst="rect">
            <a:avLst/>
          </a:prstGeom>
          <a:noFill/>
        </p:spPr>
        <p:txBody>
          <a:bodyPr wrap="square" rtlCol="0">
            <a:spAutoFit/>
          </a:bodyPr>
          <a:lstStyle/>
          <a:p>
            <a:r>
              <a:rPr lang="nl-NL" b="1" dirty="0"/>
              <a:t>Vraag 11</a:t>
            </a:r>
          </a:p>
        </p:txBody>
      </p:sp>
      <p:sp>
        <p:nvSpPr>
          <p:cNvPr id="5" name="Tekstvak 4">
            <a:extLst>
              <a:ext uri="{FF2B5EF4-FFF2-40B4-BE49-F238E27FC236}">
                <a16:creationId xmlns:a16="http://schemas.microsoft.com/office/drawing/2014/main" id="{9ACB2FF1-16AB-697F-733C-D153B9D245B9}"/>
              </a:ext>
            </a:extLst>
          </p:cNvPr>
          <p:cNvSpPr txBox="1"/>
          <p:nvPr/>
        </p:nvSpPr>
        <p:spPr>
          <a:xfrm>
            <a:off x="375920" y="965200"/>
            <a:ext cx="10982960" cy="3416320"/>
          </a:xfrm>
          <a:prstGeom prst="rect">
            <a:avLst/>
          </a:prstGeom>
          <a:noFill/>
        </p:spPr>
        <p:txBody>
          <a:bodyPr wrap="square" rtlCol="0">
            <a:spAutoFit/>
          </a:bodyPr>
          <a:lstStyle/>
          <a:p>
            <a:r>
              <a:rPr lang="nl-NL" sz="2400" dirty="0"/>
              <a:t>In de opgave staat:</a:t>
            </a:r>
          </a:p>
          <a:p>
            <a:r>
              <a:rPr lang="nl-NL" sz="2400" dirty="0"/>
              <a:t>1. De president wil de potentiële productie laten stijgen.</a:t>
            </a:r>
          </a:p>
          <a:p>
            <a:r>
              <a:rPr lang="nl-NL" sz="2400" dirty="0"/>
              <a:t>2. Productie en potentiële productie zijn in de uitgangssituatie aan elkaar gelijk, Y = Y*.</a:t>
            </a:r>
          </a:p>
          <a:p>
            <a:endParaRPr lang="nl-NL" sz="2400" dirty="0"/>
          </a:p>
          <a:p>
            <a:r>
              <a:rPr lang="nl-NL" sz="2400" dirty="0"/>
              <a:t>Dus de president wil de bestedingen niet stimuleren, maar alleen de investeringen.</a:t>
            </a:r>
          </a:p>
          <a:p>
            <a:r>
              <a:rPr lang="nl-NL" sz="2400" dirty="0"/>
              <a:t>Het IS-MB-GA model laat zien wat er dan gebeurt, met name met de inflatie.</a:t>
            </a:r>
          </a:p>
          <a:p>
            <a:endParaRPr lang="nl-NL" sz="2400" i="1" dirty="0">
              <a:solidFill>
                <a:srgbClr val="C00000"/>
              </a:solidFill>
            </a:endParaRPr>
          </a:p>
          <a:p>
            <a:endParaRPr lang="nl-NL" sz="2400" i="1" dirty="0">
              <a:solidFill>
                <a:srgbClr val="C00000"/>
              </a:solidFill>
            </a:endParaRPr>
          </a:p>
          <a:p>
            <a:endParaRPr lang="nl-NL" sz="2400" dirty="0"/>
          </a:p>
        </p:txBody>
      </p:sp>
    </p:spTree>
    <p:extLst>
      <p:ext uri="{BB962C8B-B14F-4D97-AF65-F5344CB8AC3E}">
        <p14:creationId xmlns:p14="http://schemas.microsoft.com/office/powerpoint/2010/main" val="240879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9">
            <a:extLst>
              <a:ext uri="{FF2B5EF4-FFF2-40B4-BE49-F238E27FC236}">
                <a16:creationId xmlns:a16="http://schemas.microsoft.com/office/drawing/2014/main" id="{7D39C7C3-4C8A-4731-AB08-85F2B27A4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Lesbrief Economisch beleid</a:t>
            </a:r>
          </a:p>
        </p:txBody>
      </p:sp>
      <p:sp>
        <p:nvSpPr>
          <p:cNvPr id="5" name="Titel 1">
            <a:extLst>
              <a:ext uri="{FF2B5EF4-FFF2-40B4-BE49-F238E27FC236}">
                <a16:creationId xmlns:a16="http://schemas.microsoft.com/office/drawing/2014/main" id="{7B8FAE8F-28DE-23E5-4B2A-916D583127EB}"/>
              </a:ext>
            </a:extLst>
          </p:cNvPr>
          <p:cNvSpPr>
            <a:spLocks noGrp="1"/>
          </p:cNvSpPr>
          <p:nvPr>
            <p:ph type="ctrTitle"/>
          </p:nvPr>
        </p:nvSpPr>
        <p:spPr>
          <a:xfrm>
            <a:off x="1855433" y="27041"/>
            <a:ext cx="8700117" cy="663517"/>
          </a:xfrm>
        </p:spPr>
        <p:txBody>
          <a:bodyPr>
            <a:normAutofit/>
          </a:bodyPr>
          <a:lstStyle/>
          <a:p>
            <a:endParaRPr lang="nl-NL" sz="2800" b="1" u="sng" dirty="0">
              <a:solidFill>
                <a:srgbClr val="00B050"/>
              </a:solidFill>
              <a:effectLst>
                <a:outerShdw blurRad="38100" dist="38100" dir="2700000" algn="tl">
                  <a:srgbClr val="000000">
                    <a:alpha val="43137"/>
                  </a:srgbClr>
                </a:outerShdw>
              </a:effectLst>
            </a:endParaRPr>
          </a:p>
        </p:txBody>
      </p:sp>
      <p:sp>
        <p:nvSpPr>
          <p:cNvPr id="7" name="Tekstvak 6">
            <a:extLst>
              <a:ext uri="{FF2B5EF4-FFF2-40B4-BE49-F238E27FC236}">
                <a16:creationId xmlns:a16="http://schemas.microsoft.com/office/drawing/2014/main" id="{920C0C05-0CC1-F842-01CF-81D018A0C7A8}"/>
              </a:ext>
            </a:extLst>
          </p:cNvPr>
          <p:cNvSpPr txBox="1"/>
          <p:nvPr/>
        </p:nvSpPr>
        <p:spPr>
          <a:xfrm>
            <a:off x="582319" y="1577151"/>
            <a:ext cx="10429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Verschillende economische visies op het IS-MB-GA-model</a:t>
            </a:r>
          </a:p>
        </p:txBody>
      </p:sp>
      <p:sp>
        <p:nvSpPr>
          <p:cNvPr id="8" name="Tekstvak 7">
            <a:extLst>
              <a:ext uri="{FF2B5EF4-FFF2-40B4-BE49-F238E27FC236}">
                <a16:creationId xmlns:a16="http://schemas.microsoft.com/office/drawing/2014/main" id="{56F417D0-5707-1169-54E1-4413D3A842DB}"/>
              </a:ext>
            </a:extLst>
          </p:cNvPr>
          <p:cNvSpPr txBox="1"/>
          <p:nvPr/>
        </p:nvSpPr>
        <p:spPr>
          <a:xfrm>
            <a:off x="984126" y="2347294"/>
            <a:ext cx="107442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00B050"/>
                </a:solidFill>
                <a:effectLst/>
                <a:uLnTx/>
                <a:uFillTx/>
                <a:latin typeface="Calibri" panose="020F0502020204030204"/>
                <a:ea typeface="+mn-ea"/>
                <a:cs typeface="+mn-cs"/>
              </a:rPr>
              <a:t>Keynesianen</a:t>
            </a:r>
            <a:r>
              <a:rPr kumimoji="0" lang="nl-NL" sz="2400" b="0"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Begrotingsbeleid, dus rol voor de overheid en het vertrouwen.</a:t>
            </a:r>
          </a:p>
          <a:p>
            <a:pPr marR="0" lvl="0" algn="l" defTabSz="914400" rtl="0" eaLnBrk="1" fontAlgn="auto" latinLnBrk="0" hangingPunct="1">
              <a:lnSpc>
                <a:spcPct val="100000"/>
              </a:lnSpc>
              <a:spcBef>
                <a:spcPts val="0"/>
              </a:spcBef>
              <a:spcAft>
                <a:spcPts val="0"/>
              </a:spcAft>
              <a:buClrTx/>
              <a:buSzTx/>
              <a:tabLst/>
              <a:defRPr/>
            </a:pPr>
            <a:r>
              <a:rPr lang="nl-NL" sz="2400" i="1" dirty="0">
                <a:solidFill>
                  <a:srgbClr val="00B050"/>
                </a:solidFill>
                <a:latin typeface="Calibri" panose="020F0502020204030204"/>
                <a:sym typeface="Wingdings" panose="05000000000000000000" pitchFamily="2" charset="2"/>
              </a:rPr>
              <a:t>Inflatie reageert nauwelijks op een verandering van de rente, de rente heeft weinig invloed op de inflatie.</a:t>
            </a:r>
            <a:r>
              <a:rPr kumimoji="0" lang="nl-NL" sz="2400" b="0" i="1" u="none" strike="noStrike" kern="1200" cap="none" spc="0" normalizeH="0" baseline="0" noProof="0" dirty="0">
                <a:ln>
                  <a:noFill/>
                </a:ln>
                <a:solidFill>
                  <a:srgbClr val="00B050"/>
                </a:solidFill>
                <a:effectLst/>
                <a:uLnTx/>
                <a:uFillTx/>
                <a:latin typeface="Calibri" panose="020F0502020204030204"/>
              </a:rPr>
              <a:t> </a:t>
            </a:r>
          </a:p>
        </p:txBody>
      </p:sp>
      <p:sp>
        <p:nvSpPr>
          <p:cNvPr id="9" name="Tekstvak 8">
            <a:extLst>
              <a:ext uri="{FF2B5EF4-FFF2-40B4-BE49-F238E27FC236}">
                <a16:creationId xmlns:a16="http://schemas.microsoft.com/office/drawing/2014/main" id="{D4AA8174-CD4D-48DB-1A61-C2103CE9D2BD}"/>
              </a:ext>
            </a:extLst>
          </p:cNvPr>
          <p:cNvSpPr txBox="1"/>
          <p:nvPr/>
        </p:nvSpPr>
        <p:spPr>
          <a:xfrm>
            <a:off x="984126" y="3720178"/>
            <a:ext cx="107442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1" i="0" u="none" strike="noStrike" kern="1200" cap="none" spc="0" normalizeH="0" baseline="0" noProof="0" dirty="0">
                <a:ln>
                  <a:noFill/>
                </a:ln>
                <a:solidFill>
                  <a:srgbClr val="0070C0"/>
                </a:solidFill>
                <a:effectLst/>
                <a:uLnTx/>
                <a:uFillTx/>
                <a:latin typeface="Calibri" panose="020F0502020204030204"/>
                <a:ea typeface="+mn-ea"/>
                <a:cs typeface="+mn-cs"/>
              </a:rPr>
              <a:t>Monetaristen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Monetair beleid.</a:t>
            </a:r>
          </a:p>
          <a:p>
            <a:pPr marR="0" lvl="0" algn="l" defTabSz="914400" rtl="0" eaLnBrk="1" fontAlgn="auto" latinLnBrk="0" hangingPunct="1">
              <a:lnSpc>
                <a:spcPct val="100000"/>
              </a:lnSpc>
              <a:spcBef>
                <a:spcPts val="0"/>
              </a:spcBef>
              <a:spcAft>
                <a:spcPts val="0"/>
              </a:spcAft>
              <a:buClrTx/>
              <a:buSzTx/>
              <a:tabLst/>
              <a:defRPr/>
            </a:pPr>
            <a:r>
              <a:rPr lang="nl-NL" sz="2400" i="1" dirty="0">
                <a:solidFill>
                  <a:srgbClr val="0070C0"/>
                </a:solidFill>
                <a:latin typeface="Calibri" panose="020F0502020204030204"/>
                <a:sym typeface="Wingdings" panose="05000000000000000000" pitchFamily="2" charset="2"/>
              </a:rPr>
              <a:t>Blijf van de rente af, inflatie is erg gevoelig voor de rente. Rente alleen gebruiken om de inflatie te stabiliseren.</a:t>
            </a:r>
            <a:endParaRPr kumimoji="0" lang="nl-NL" sz="2400" b="0" i="1" u="none" strike="noStrike" kern="1200" cap="none" spc="0" normalizeH="0" baseline="0" noProof="0" dirty="0">
              <a:ln>
                <a:noFill/>
              </a:ln>
              <a:solidFill>
                <a:srgbClr val="0070C0"/>
              </a:solidFill>
              <a:effectLst/>
              <a:uLnTx/>
              <a:uFillTx/>
              <a:latin typeface="Calibri" panose="020F0502020204030204"/>
            </a:endParaRPr>
          </a:p>
        </p:txBody>
      </p:sp>
      <p:sp>
        <p:nvSpPr>
          <p:cNvPr id="11" name="Tekstvak 10">
            <a:extLst>
              <a:ext uri="{FF2B5EF4-FFF2-40B4-BE49-F238E27FC236}">
                <a16:creationId xmlns:a16="http://schemas.microsoft.com/office/drawing/2014/main" id="{4BFC6F98-477E-D975-239B-B0F44FE46AFE}"/>
              </a:ext>
            </a:extLst>
          </p:cNvPr>
          <p:cNvSpPr txBox="1"/>
          <p:nvPr/>
        </p:nvSpPr>
        <p:spPr>
          <a:xfrm>
            <a:off x="984126" y="5093062"/>
            <a:ext cx="67913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1" i="0" u="none" strike="noStrike" kern="1200" cap="none" spc="0" normalizeH="0" baseline="0" noProof="0" dirty="0">
                <a:ln>
                  <a:noFill/>
                </a:ln>
                <a:solidFill>
                  <a:srgbClr val="C00000"/>
                </a:solidFill>
                <a:effectLst/>
                <a:uLnTx/>
                <a:uFillTx/>
                <a:latin typeface="Calibri" panose="020F0502020204030204"/>
                <a:ea typeface="+mn-ea"/>
                <a:cs typeface="+mn-cs"/>
              </a:rPr>
              <a:t>Klassieken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Marktwerking, dus geen ingrijpen.</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FE04AA68-0CAA-CDA4-2D0A-B557BA508DB5}"/>
              </a:ext>
            </a:extLst>
          </p:cNvPr>
          <p:cNvSpPr txBox="1"/>
          <p:nvPr/>
        </p:nvSpPr>
        <p:spPr>
          <a:xfrm>
            <a:off x="9672320" y="6479460"/>
            <a:ext cx="1971040" cy="246221"/>
          </a:xfrm>
          <a:prstGeom prst="rect">
            <a:avLst/>
          </a:prstGeom>
          <a:noFill/>
        </p:spPr>
        <p:txBody>
          <a:bodyPr wrap="square" rtlCol="0">
            <a:spAutoFit/>
          </a:bodyPr>
          <a:lstStyle/>
          <a:p>
            <a:r>
              <a:rPr lang="nl-NL" sz="1000" dirty="0">
                <a:solidFill>
                  <a:srgbClr val="FFC000"/>
                </a:solidFill>
              </a:rPr>
              <a:t>Par. 4.4 – opdracht 4.8 en 4.9</a:t>
            </a:r>
          </a:p>
        </p:txBody>
      </p:sp>
    </p:spTree>
    <p:extLst>
      <p:ext uri="{BB962C8B-B14F-4D97-AF65-F5344CB8AC3E}">
        <p14:creationId xmlns:p14="http://schemas.microsoft.com/office/powerpoint/2010/main" val="311167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B42EA23-9468-765E-AFB6-1DE081066286}"/>
              </a:ext>
            </a:extLst>
          </p:cNvPr>
          <p:cNvSpPr txBox="1"/>
          <p:nvPr/>
        </p:nvSpPr>
        <p:spPr>
          <a:xfrm>
            <a:off x="680720" y="1540398"/>
            <a:ext cx="9997440" cy="3687676"/>
          </a:xfrm>
          <a:prstGeom prst="rect">
            <a:avLst/>
          </a:prstGeom>
          <a:noFill/>
        </p:spPr>
        <p:txBody>
          <a:bodyPr wrap="square">
            <a:spAutoFit/>
          </a:bodyPr>
          <a:lstStyle/>
          <a:p>
            <a:pPr lvl="0">
              <a:lnSpc>
                <a:spcPct val="107000"/>
              </a:lnSpc>
            </a:pPr>
            <a:r>
              <a:rPr lang="nl-NL" sz="2800" dirty="0">
                <a:effectLst/>
                <a:latin typeface="Arial" panose="020B0604020202020204" pitchFamily="34" charset="0"/>
                <a:ea typeface="Times New Roman" panose="02020603050405020304" pitchFamily="18" charset="0"/>
              </a:rPr>
              <a:t>11. Leuke vraag voor een discussie in de klas…</a:t>
            </a:r>
            <a:endParaRPr lang="nl-NL" sz="2800" dirty="0">
              <a:effectLst/>
              <a:latin typeface="Times New Roman" panose="02020603050405020304" pitchFamily="18" charset="0"/>
              <a:ea typeface="Times New Roman" panose="02020603050405020304" pitchFamily="18" charset="0"/>
            </a:endParaRPr>
          </a:p>
          <a:p>
            <a:pPr>
              <a:lnSpc>
                <a:spcPct val="107000"/>
              </a:lnSpc>
            </a:pPr>
            <a:r>
              <a:rPr lang="nl-NL" sz="2800" dirty="0">
                <a:effectLst/>
                <a:latin typeface="Arial" panose="020B0604020202020204" pitchFamily="34" charset="0"/>
                <a:ea typeface="Times New Roman" panose="02020603050405020304" pitchFamily="18" charset="0"/>
              </a:rPr>
              <a:t>De president denk dat rente de investeringen positief gaat  beïnvloeden. Tegelijkertijd denkt hij dat rente een effectief instrument is. Monetaristen denken </a:t>
            </a:r>
            <a:r>
              <a:rPr lang="nl-NL" sz="2800" dirty="0">
                <a:latin typeface="Arial" panose="020B0604020202020204" pitchFamily="34" charset="0"/>
                <a:ea typeface="Times New Roman" panose="02020603050405020304" pitchFamily="18" charset="0"/>
              </a:rPr>
              <a:t>dat inflatie te bestrijden is met een renteverhoging. De president verlaagt de rente juist. Dus kan hij inflatie verwachten… Maar desondanks zet hij het beleid door. Feitelijk dus geen Keynes en geen monetarist. </a:t>
            </a:r>
            <a:r>
              <a:rPr lang="nl-NL" sz="2400" i="1" dirty="0">
                <a:solidFill>
                  <a:srgbClr val="C00000"/>
                </a:solidFill>
                <a:effectLst/>
                <a:latin typeface="Arial" panose="020B0604020202020204" pitchFamily="34" charset="0"/>
                <a:ea typeface="Times New Roman" panose="02020603050405020304" pitchFamily="18" charset="0"/>
              </a:rPr>
              <a:t>(Bij het IS-MB-GA model.)</a:t>
            </a:r>
            <a:endParaRPr lang="nl-NL" sz="2400" i="1" dirty="0">
              <a:solidFill>
                <a:srgbClr val="C00000"/>
              </a:solidFill>
              <a:effectLst/>
              <a:latin typeface="Times New Roman" panose="02020603050405020304" pitchFamily="18" charset="0"/>
              <a:ea typeface="Times New Roman" panose="02020603050405020304" pitchFamily="18" charset="0"/>
            </a:endParaRPr>
          </a:p>
        </p:txBody>
      </p:sp>
      <p:sp>
        <p:nvSpPr>
          <p:cNvPr id="5" name="Tekstvak 4">
            <a:extLst>
              <a:ext uri="{FF2B5EF4-FFF2-40B4-BE49-F238E27FC236}">
                <a16:creationId xmlns:a16="http://schemas.microsoft.com/office/drawing/2014/main" id="{E3B554EC-674A-CD9D-6B08-AE572A263262}"/>
              </a:ext>
            </a:extLst>
          </p:cNvPr>
          <p:cNvSpPr txBox="1"/>
          <p:nvPr/>
        </p:nvSpPr>
        <p:spPr>
          <a:xfrm>
            <a:off x="680720" y="426720"/>
            <a:ext cx="4561840" cy="646331"/>
          </a:xfrm>
          <a:prstGeom prst="rect">
            <a:avLst/>
          </a:prstGeom>
          <a:noFill/>
        </p:spPr>
        <p:txBody>
          <a:bodyPr wrap="square" rtlCol="0">
            <a:spAutoFit/>
          </a:bodyPr>
          <a:lstStyle/>
          <a:p>
            <a:r>
              <a:rPr lang="nl-NL" sz="3600" i="1" dirty="0">
                <a:solidFill>
                  <a:srgbClr val="00B050"/>
                </a:solidFill>
                <a:effectLst>
                  <a:outerShdw blurRad="38100" dist="38100" dir="2700000" algn="tl">
                    <a:srgbClr val="000000">
                      <a:alpha val="43137"/>
                    </a:srgbClr>
                  </a:outerShdw>
                </a:effectLst>
              </a:rPr>
              <a:t>Dus……………..</a:t>
            </a:r>
          </a:p>
        </p:txBody>
      </p:sp>
    </p:spTree>
    <p:extLst>
      <p:ext uri="{BB962C8B-B14F-4D97-AF65-F5344CB8AC3E}">
        <p14:creationId xmlns:p14="http://schemas.microsoft.com/office/powerpoint/2010/main" val="105290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D8E7D56-6265-E204-D023-B9C4C5C5EE01}"/>
              </a:ext>
            </a:extLst>
          </p:cNvPr>
          <p:cNvSpPr>
            <a:spLocks noGrp="1"/>
          </p:cNvSpPr>
          <p:nvPr>
            <p:ph idx="1"/>
          </p:nvPr>
        </p:nvSpPr>
        <p:spPr>
          <a:xfrm>
            <a:off x="838200" y="741872"/>
            <a:ext cx="10515600" cy="5435091"/>
          </a:xfrm>
        </p:spPr>
        <p:txBody>
          <a:bodyPr>
            <a:normAutofit fontScale="92500" lnSpcReduction="10000"/>
          </a:bodyPr>
          <a:lstStyle/>
          <a:p>
            <a:pPr marL="0" indent="0">
              <a:buNone/>
            </a:pPr>
            <a:r>
              <a:rPr lang="nl-NL" sz="2400" dirty="0"/>
              <a:t>Dank aan mijn collega Maria Kops voor de opzet van de </a:t>
            </a:r>
            <a:r>
              <a:rPr lang="nl-NL" sz="2400" dirty="0" err="1"/>
              <a:t>powerpoint</a:t>
            </a:r>
            <a:r>
              <a:rPr lang="nl-NL" sz="2400" dirty="0"/>
              <a:t>. Ik heb er heerlijk misbruik van kunnen maken.</a:t>
            </a:r>
          </a:p>
          <a:p>
            <a:pPr marL="0" indent="0">
              <a:buNone/>
            </a:pPr>
            <a:endParaRPr lang="nl-NL" sz="2400" dirty="0"/>
          </a:p>
          <a:p>
            <a:pPr marL="0" indent="0">
              <a:buNone/>
            </a:pPr>
            <a:r>
              <a:rPr lang="nl-NL" sz="2400" dirty="0"/>
              <a:t>Tip: bereid deze opgave uit met wisselkoersen en rentebeleid. (De val van de Turkse Lira als gevolg van de renteverlaging en het versterkende effect op de inflatie daarvan)</a:t>
            </a:r>
          </a:p>
          <a:p>
            <a:pPr marL="0" indent="0">
              <a:buNone/>
            </a:pPr>
            <a:endParaRPr lang="nl-NL" sz="2400" dirty="0"/>
          </a:p>
          <a:p>
            <a:pPr marL="0" indent="0">
              <a:buNone/>
            </a:pPr>
            <a:r>
              <a:rPr lang="nl-NL" sz="2400" dirty="0"/>
              <a:t>Nog een idee met een actueel onderwerp dat binnen het examenprogramma valt:</a:t>
            </a:r>
          </a:p>
          <a:p>
            <a:pPr marL="0" indent="0">
              <a:buNone/>
            </a:pPr>
            <a:endParaRPr lang="nl-NL" sz="2400" dirty="0"/>
          </a:p>
          <a:p>
            <a:pPr marL="0" indent="0">
              <a:buNone/>
            </a:pPr>
            <a:r>
              <a:rPr lang="nl-NL" sz="2400" dirty="0"/>
              <a:t>Concept: IS-MB-GA-model</a:t>
            </a:r>
          </a:p>
          <a:p>
            <a:pPr marL="0" indent="0">
              <a:buNone/>
            </a:pPr>
            <a:r>
              <a:rPr lang="nl-NL" sz="2400" dirty="0"/>
              <a:t>Context: Noord – Zuid –tegenstellingen in Europa</a:t>
            </a:r>
          </a:p>
          <a:p>
            <a:pPr marL="0" indent="0">
              <a:buNone/>
            </a:pPr>
            <a:endParaRPr lang="nl-NL" sz="2400" dirty="0"/>
          </a:p>
          <a:p>
            <a:pPr marL="0" indent="0">
              <a:buNone/>
            </a:pPr>
            <a:r>
              <a:rPr lang="nl-NL" sz="2400" dirty="0"/>
              <a:t>Het rentebeleid van de ECB en de gevolgen voor Nederland en Italië (2023)</a:t>
            </a:r>
          </a:p>
          <a:p>
            <a:pPr marL="0" indent="0">
              <a:buNone/>
            </a:pPr>
            <a:r>
              <a:rPr lang="nl-NL" sz="2000" dirty="0"/>
              <a:t>Nederland: positieve </a:t>
            </a:r>
            <a:r>
              <a:rPr lang="nl-NL" sz="2000" dirty="0" err="1"/>
              <a:t>outputgap</a:t>
            </a:r>
            <a:r>
              <a:rPr lang="nl-NL" sz="2000" dirty="0"/>
              <a:t> met bestedingsinflatie en renteverhoging</a:t>
            </a:r>
          </a:p>
          <a:p>
            <a:pPr marL="0" indent="0">
              <a:buNone/>
            </a:pPr>
            <a:r>
              <a:rPr lang="nl-NL" sz="2000" dirty="0"/>
              <a:t>Italië: negatieve </a:t>
            </a:r>
            <a:r>
              <a:rPr lang="nl-NL" sz="2000" dirty="0" err="1"/>
              <a:t>outputgap</a:t>
            </a:r>
            <a:r>
              <a:rPr lang="nl-NL" sz="2000" dirty="0"/>
              <a:t> met kosteninflatie en renteverhoging</a:t>
            </a:r>
          </a:p>
        </p:txBody>
      </p:sp>
    </p:spTree>
    <p:extLst>
      <p:ext uri="{BB962C8B-B14F-4D97-AF65-F5344CB8AC3E}">
        <p14:creationId xmlns:p14="http://schemas.microsoft.com/office/powerpoint/2010/main" val="43589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3938ED-B93F-7C8E-C3FA-A396BDB7BF1F}"/>
              </a:ext>
            </a:extLst>
          </p:cNvPr>
          <p:cNvSpPr>
            <a:spLocks noGrp="1"/>
          </p:cNvSpPr>
          <p:nvPr>
            <p:ph type="title"/>
          </p:nvPr>
        </p:nvSpPr>
        <p:spPr>
          <a:xfrm>
            <a:off x="640080" y="325369"/>
            <a:ext cx="4368602" cy="1956841"/>
          </a:xfrm>
        </p:spPr>
        <p:txBody>
          <a:bodyPr anchor="b">
            <a:normAutofit/>
          </a:bodyPr>
          <a:lstStyle/>
          <a:p>
            <a:r>
              <a:rPr lang="nl-NL" sz="5400"/>
              <a:t>De Volkskrant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BD1F4B7-8A9C-089A-15DD-83AE902C6B36}"/>
              </a:ext>
            </a:extLst>
          </p:cNvPr>
          <p:cNvSpPr>
            <a:spLocks noGrp="1"/>
          </p:cNvSpPr>
          <p:nvPr>
            <p:ph idx="1"/>
          </p:nvPr>
        </p:nvSpPr>
        <p:spPr>
          <a:xfrm>
            <a:off x="640080" y="2872899"/>
            <a:ext cx="4243589" cy="3320668"/>
          </a:xfrm>
        </p:spPr>
        <p:txBody>
          <a:bodyPr>
            <a:normAutofit/>
          </a:bodyPr>
          <a:lstStyle/>
          <a:p>
            <a:pPr marL="0" indent="0">
              <a:buNone/>
            </a:pPr>
            <a:r>
              <a:rPr lang="nl-NL" sz="1500" b="1" cap="all">
                <a:effectLst/>
                <a:latin typeface="Benton"/>
              </a:rPr>
              <a:t>NIEUWS</a:t>
            </a:r>
          </a:p>
          <a:p>
            <a:pPr marL="0" indent="0">
              <a:buNone/>
            </a:pPr>
            <a:r>
              <a:rPr lang="nl-NL" sz="1500" b="1">
                <a:effectLst/>
                <a:latin typeface="CapitoliumHead"/>
              </a:rPr>
              <a:t>Sterke koersval van Turkse lira na belofte Erdogan om tegendraads rentebeleid door te zetten</a:t>
            </a:r>
          </a:p>
          <a:p>
            <a:pPr marL="0" indent="0">
              <a:buNone/>
            </a:pPr>
            <a:r>
              <a:rPr lang="nl-NL" sz="1500" b="0">
                <a:effectLst/>
                <a:latin typeface="CapitoliumHead"/>
              </a:rPr>
              <a:t>De Turkse lira is na de verkiezingsoverwinning van president Recep Tayyip Erdogan sterk in waarde gedaald. Buitenlandse handelaren hebben weinig vertrouwen in zijn tegendraadse economische beleid van renteverlagingen om de inflatie te lijf te gaan.</a:t>
            </a:r>
          </a:p>
          <a:p>
            <a:pPr marL="0" indent="0">
              <a:buNone/>
            </a:pPr>
            <a:r>
              <a:rPr lang="nl-NL" sz="1500" b="1" u="none" strike="noStrike">
                <a:effectLst/>
                <a:hlinkClick r:id="rId2"/>
              </a:rPr>
              <a:t>Maarten Albers</a:t>
            </a:r>
            <a:r>
              <a:rPr lang="nl-NL" sz="1500" b="1" u="none" strike="noStrike">
                <a:effectLst/>
              </a:rPr>
              <a:t> De Volkskrant </a:t>
            </a:r>
            <a:r>
              <a:rPr lang="nl-NL" sz="1500"/>
              <a:t>31 mei 2023</a:t>
            </a:r>
            <a:r>
              <a:rPr lang="nl-NL" sz="1500">
                <a:effectLst/>
              </a:rPr>
              <a:t>, 13:35</a:t>
            </a:r>
            <a:endParaRPr lang="nl-NL" sz="1500" b="0" i="0">
              <a:effectLst/>
              <a:latin typeface="Times New Roman" panose="02020603050405020304" pitchFamily="18" charset="0"/>
            </a:endParaRPr>
          </a:p>
          <a:p>
            <a:pPr marL="0" indent="0">
              <a:buNone/>
            </a:pPr>
            <a:br>
              <a:rPr lang="nl-NL" sz="1500" b="0" i="0">
                <a:effectLst/>
                <a:latin typeface="Times New Roman" panose="02020603050405020304" pitchFamily="18" charset="0"/>
              </a:rPr>
            </a:br>
            <a:endParaRPr lang="nl-NL" sz="1500"/>
          </a:p>
        </p:txBody>
      </p:sp>
      <p:pic>
        <p:nvPicPr>
          <p:cNvPr id="4" name="Afbeelding 3">
            <a:extLst>
              <a:ext uri="{FF2B5EF4-FFF2-40B4-BE49-F238E27FC236}">
                <a16:creationId xmlns:a16="http://schemas.microsoft.com/office/drawing/2014/main" id="{AD1CA659-8FC5-51F2-C6A5-7D71DB0F21B5}"/>
              </a:ext>
            </a:extLst>
          </p:cNvPr>
          <p:cNvPicPr>
            <a:picLocks noChangeAspect="1"/>
          </p:cNvPicPr>
          <p:nvPr/>
        </p:nvPicPr>
        <p:blipFill rotWithShape="1">
          <a:blip r:embed="rId3"/>
          <a:srcRect l="28784" r="1253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138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097B7FD-4455-0E15-465B-2060A815FB61}"/>
              </a:ext>
            </a:extLst>
          </p:cNvPr>
          <p:cNvSpPr>
            <a:spLocks noGrp="1"/>
          </p:cNvSpPr>
          <p:nvPr>
            <p:ph type="title"/>
          </p:nvPr>
        </p:nvSpPr>
        <p:spPr>
          <a:xfrm>
            <a:off x="572493" y="238539"/>
            <a:ext cx="11018520" cy="1434415"/>
          </a:xfrm>
        </p:spPr>
        <p:txBody>
          <a:bodyPr anchor="b">
            <a:normAutofit/>
          </a:bodyPr>
          <a:lstStyle/>
          <a:p>
            <a:r>
              <a:rPr lang="nl-NL" sz="5400"/>
              <a:t>Het Nieuwsblad 28 september 2022</a:t>
            </a:r>
          </a:p>
        </p:txBody>
      </p:sp>
      <p:sp>
        <p:nvSpPr>
          <p:cNvPr id="4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923FA82-C6F9-B019-BFFC-D389F26F6ED1}"/>
              </a:ext>
            </a:extLst>
          </p:cNvPr>
          <p:cNvSpPr>
            <a:spLocks noGrp="1"/>
          </p:cNvSpPr>
          <p:nvPr>
            <p:ph idx="1"/>
          </p:nvPr>
        </p:nvSpPr>
        <p:spPr>
          <a:xfrm>
            <a:off x="572493" y="2071316"/>
            <a:ext cx="6713552" cy="4119172"/>
          </a:xfrm>
        </p:spPr>
        <p:txBody>
          <a:bodyPr anchor="t">
            <a:normAutofit/>
          </a:bodyPr>
          <a:lstStyle/>
          <a:p>
            <a:r>
              <a:rPr lang="nl-NL" sz="1500" b="0" i="0" u="none" strike="noStrike">
                <a:effectLst/>
                <a:latin typeface="var(--font-family-system)"/>
              </a:rPr>
              <a:t>De rentetarieven in Turkije kunnen verder naar beneden. Dat zei de Turkse president Recep Tayyip Erdogan tijdens een live interview op de Turkse televisie. Hij drong er bij bedrijven op aan geld te lenen tegen lage tarieven van staatsbanken.</a:t>
            </a:r>
          </a:p>
          <a:p>
            <a:r>
              <a:rPr lang="nl-NL" sz="1500" b="0" i="0" u="none" strike="noStrike">
                <a:effectLst/>
                <a:latin typeface="var(--font-family-system)"/>
              </a:rPr>
              <a:t>Turkije kampt met de hoogste inflatie in 24 jaar van meer dan 80 procent op jaarbasis. Vorige week verraste de centrale bank met een verdere verlaging van de rente met een vol procentpunt tot 12 procent. Erdogan vindt, in tegenstelling tot de gangbare theorie onder economen, dat een hogere rente zorgt voor hogere prijzen. Onder druk van de president werd de rente in Turkije daardoor al vaker verlaagd om de waarde van de Turkse lira te drukken en de economie te stimuleren. Elders in de wereld worden rentes juist verhoogd om de inflatie te beteugelen.</a:t>
            </a:r>
          </a:p>
          <a:p>
            <a:r>
              <a:rPr lang="nl-NL" sz="1500" b="0" i="0" u="none" strike="noStrike">
                <a:effectLst/>
                <a:latin typeface="var(--font-family-system)"/>
              </a:rPr>
              <a:t>Erdogan wil de goedkope lira gebruiken om de industrie van zijn land te helpen, omdat het dan voor andere landen goedkoper wordt om Turkse producten te kopen. Die koersdaling voedt echter ook de inflatie, doordat invoer van bijvoorbeeld brandstof juist duurder wordt. In juni volgend jaar worden er in Turkije verkiezingen gehouden. Erdogan heeft al meermaals beloofd de leenkosten laag te zullen houden.</a:t>
            </a:r>
          </a:p>
          <a:p>
            <a:pPr marL="0" indent="0">
              <a:buNone/>
            </a:pPr>
            <a:endParaRPr lang="nl-NL" sz="1500"/>
          </a:p>
        </p:txBody>
      </p:sp>
      <p:pic>
        <p:nvPicPr>
          <p:cNvPr id="4" name="Picture 2" descr="Turkse centrale bank verlaagt rente ondanks torenhoge inflatie">
            <a:extLst>
              <a:ext uri="{FF2B5EF4-FFF2-40B4-BE49-F238E27FC236}">
                <a16:creationId xmlns:a16="http://schemas.microsoft.com/office/drawing/2014/main" id="{A90FD772-4373-1348-315D-B85E395B62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23" r="24464"/>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06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07F98-9025-91F5-24EE-3B47CA4EE9A9}"/>
              </a:ext>
            </a:extLst>
          </p:cNvPr>
          <p:cNvSpPr>
            <a:spLocks noGrp="1"/>
          </p:cNvSpPr>
          <p:nvPr>
            <p:ph type="title"/>
          </p:nvPr>
        </p:nvSpPr>
        <p:spPr>
          <a:xfrm>
            <a:off x="876692" y="741391"/>
            <a:ext cx="5479719" cy="1616203"/>
          </a:xfrm>
        </p:spPr>
        <p:txBody>
          <a:bodyPr anchor="b">
            <a:normAutofit/>
          </a:bodyPr>
          <a:lstStyle/>
          <a:p>
            <a:r>
              <a:rPr lang="nl-NL" sz="3200" b="1" i="1" kern="0">
                <a:effectLst/>
                <a:latin typeface="Arial" panose="020B0604020202020204" pitchFamily="34" charset="0"/>
                <a:ea typeface="Times New Roman" panose="02020603050405020304" pitchFamily="18" charset="0"/>
              </a:rPr>
              <a:t>Welk beleid is verstandiger</a:t>
            </a:r>
            <a:br>
              <a:rPr lang="nl-NL" sz="3200"/>
            </a:br>
            <a:endParaRPr lang="nl-NL" sz="3200"/>
          </a:p>
        </p:txBody>
      </p:sp>
      <p:sp>
        <p:nvSpPr>
          <p:cNvPr id="3" name="Tijdelijke aanduiding voor inhoud 2">
            <a:extLst>
              <a:ext uri="{FF2B5EF4-FFF2-40B4-BE49-F238E27FC236}">
                <a16:creationId xmlns:a16="http://schemas.microsoft.com/office/drawing/2014/main" id="{EFB9E398-2223-E7DF-66D9-BDF0013C7CCC}"/>
              </a:ext>
            </a:extLst>
          </p:cNvPr>
          <p:cNvSpPr>
            <a:spLocks noGrp="1"/>
          </p:cNvSpPr>
          <p:nvPr>
            <p:ph idx="1"/>
          </p:nvPr>
        </p:nvSpPr>
        <p:spPr>
          <a:xfrm>
            <a:off x="762000" y="2001519"/>
            <a:ext cx="6167120" cy="4115089"/>
          </a:xfrm>
        </p:spPr>
        <p:txBody>
          <a:bodyPr anchor="t">
            <a:normAutofit lnSpcReduction="10000"/>
          </a:bodyPr>
          <a:lstStyle/>
          <a:p>
            <a:pPr marL="0" indent="0">
              <a:buNone/>
            </a:pPr>
            <a:r>
              <a:rPr lang="nl-NL" sz="1600" dirty="0">
                <a:effectLst/>
                <a:latin typeface="Arial" panose="020B0604020202020204" pitchFamily="34" charset="0"/>
                <a:ea typeface="Times New Roman" panose="02020603050405020304" pitchFamily="18" charset="0"/>
              </a:rPr>
              <a:t>In Turkije is de president van plan de potentiële productie te laten groeien door het stimuleren van investeringen doormiddel van een ruim monetair beleid. Op dit moment zit de productie op het niveau van de potentiële productie, dus 200 mld. De huidige rente is 3%. </a:t>
            </a:r>
            <a:r>
              <a:rPr lang="nl-NL" sz="1600" baseline="30000" dirty="0">
                <a:effectLst/>
                <a:latin typeface="Arial" panose="020B0604020202020204" pitchFamily="34" charset="0"/>
                <a:ea typeface="Times New Roman" panose="02020603050405020304" pitchFamily="18" charset="0"/>
              </a:rPr>
              <a:t>*1</a:t>
            </a:r>
            <a:endParaRPr lang="nl-NL" sz="1600" baseline="30000" dirty="0">
              <a:effectLst/>
              <a:latin typeface="Times New Roman" panose="02020603050405020304" pitchFamily="18" charset="0"/>
              <a:ea typeface="Times New Roman" panose="02020603050405020304" pitchFamily="18" charset="0"/>
            </a:endParaRPr>
          </a:p>
          <a:p>
            <a:pPr marL="0" indent="0">
              <a:buNone/>
            </a:pPr>
            <a:r>
              <a:rPr lang="nl-NL" sz="1600" dirty="0">
                <a:effectLst/>
                <a:latin typeface="Arial" panose="020B0604020202020204" pitchFamily="34" charset="0"/>
                <a:ea typeface="Times New Roman" panose="02020603050405020304" pitchFamily="18" charset="0"/>
              </a:rPr>
              <a:t> </a:t>
            </a:r>
            <a:endParaRPr lang="nl-NL" sz="1600" dirty="0">
              <a:effectLst/>
              <a:latin typeface="Times New Roman" panose="02020603050405020304" pitchFamily="18" charset="0"/>
              <a:ea typeface="Times New Roman" panose="02020603050405020304" pitchFamily="18" charset="0"/>
            </a:endParaRPr>
          </a:p>
          <a:p>
            <a:pPr marL="0" indent="0">
              <a:buNone/>
            </a:pPr>
            <a:r>
              <a:rPr lang="nl-NL" sz="1600" dirty="0">
                <a:latin typeface="Arial" panose="020B0604020202020204" pitchFamily="34" charset="0"/>
                <a:ea typeface="Times New Roman" panose="02020603050405020304" pitchFamily="18" charset="0"/>
              </a:rPr>
              <a:t>De p</a:t>
            </a:r>
            <a:r>
              <a:rPr lang="nl-NL" sz="1600" dirty="0">
                <a:effectLst/>
                <a:latin typeface="Arial" panose="020B0604020202020204" pitchFamily="34" charset="0"/>
                <a:ea typeface="Times New Roman" panose="02020603050405020304" pitchFamily="18" charset="0"/>
              </a:rPr>
              <a:t>resident geeft de centrale bank de opdracht de rente te verlagen met twee procentpunten tot 1%. De gouverneur van de centrale bank, de heer </a:t>
            </a:r>
            <a:r>
              <a:rPr lang="nl-NL" sz="1600" dirty="0" err="1">
                <a:effectLst/>
                <a:latin typeface="Arial" panose="020B0604020202020204" pitchFamily="34" charset="0"/>
                <a:ea typeface="Times New Roman" panose="02020603050405020304" pitchFamily="18" charset="0"/>
              </a:rPr>
              <a:t>Kavcioğlu</a:t>
            </a:r>
            <a:r>
              <a:rPr lang="nl-NL" sz="1600" dirty="0">
                <a:effectLst/>
                <a:latin typeface="Arial" panose="020B0604020202020204" pitchFamily="34" charset="0"/>
                <a:ea typeface="Times New Roman" panose="02020603050405020304" pitchFamily="18" charset="0"/>
              </a:rPr>
              <a:t>, heeft daar bezwaren tegen; hij stelt dat in deze economische situatie de overheid de potentiële productie zou moeten verhogen met structuurbeleid. Hij stelt dat het de primaire taak van de centrale bank is de inflatie stabiel te houden.</a:t>
            </a:r>
            <a:endParaRPr lang="nl-NL" sz="1600" dirty="0">
              <a:effectLst/>
              <a:latin typeface="Times New Roman" panose="02020603050405020304" pitchFamily="18" charset="0"/>
              <a:ea typeface="Times New Roman" panose="02020603050405020304" pitchFamily="18" charset="0"/>
            </a:endParaRPr>
          </a:p>
          <a:p>
            <a:endParaRPr lang="nl-NL" sz="1300" dirty="0"/>
          </a:p>
          <a:p>
            <a:pPr marL="0" indent="0">
              <a:buNone/>
            </a:pPr>
            <a:r>
              <a:rPr lang="nl-NL" sz="1300" baseline="30000" dirty="0"/>
              <a:t>*1 </a:t>
            </a:r>
            <a:r>
              <a:rPr lang="nl-NL" sz="1300" dirty="0"/>
              <a:t>Ik heb de rente (werkelijk 13%), de inflatie (werkelijk 80%)  en nationaal inkomen (werkelijk $ 890 mld.) niet op de werkelijke bedragen staan; Dit zou misschien realistischer zijn, uit didactisch oogpunt heb ik de rente, inflatie en nationaal inkomen zodanig vastgesteld dat met behulp van het model beter geanalyseerd kan worden wat de gevolgen van het gevoerde beleid zijn</a:t>
            </a:r>
          </a:p>
        </p:txBody>
      </p:sp>
      <p:pic>
        <p:nvPicPr>
          <p:cNvPr id="5" name="Picture 4" descr="Aandelenmarktgetallen">
            <a:extLst>
              <a:ext uri="{FF2B5EF4-FFF2-40B4-BE49-F238E27FC236}">
                <a16:creationId xmlns:a16="http://schemas.microsoft.com/office/drawing/2014/main" id="{8CDB2FEA-4B64-B586-3A26-CE50971B517E}"/>
              </a:ext>
            </a:extLst>
          </p:cNvPr>
          <p:cNvPicPr>
            <a:picLocks noChangeAspect="1"/>
          </p:cNvPicPr>
          <p:nvPr/>
        </p:nvPicPr>
        <p:blipFill rotWithShape="1">
          <a:blip r:embed="rId2"/>
          <a:srcRect l="26791" r="25310" b="-1"/>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348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diagram, lijn, Perceel&#10;&#10;Automatisch gegenereerde beschrijving">
            <a:extLst>
              <a:ext uri="{FF2B5EF4-FFF2-40B4-BE49-F238E27FC236}">
                <a16:creationId xmlns:a16="http://schemas.microsoft.com/office/drawing/2014/main" id="{3874ADCA-E2D3-767C-E25D-86D58E8E6B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0860" y="699810"/>
            <a:ext cx="2670279" cy="4950381"/>
          </a:xfrm>
          <a:prstGeom prst="rect">
            <a:avLst/>
          </a:prstGeom>
          <a:noFill/>
        </p:spPr>
      </p:pic>
    </p:spTree>
    <p:extLst>
      <p:ext uri="{BB962C8B-B14F-4D97-AF65-F5344CB8AC3E}">
        <p14:creationId xmlns:p14="http://schemas.microsoft.com/office/powerpoint/2010/main" val="221840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59AB682-96DB-A767-B9E9-DDAEE4FB86FD}"/>
              </a:ext>
            </a:extLst>
          </p:cNvPr>
          <p:cNvSpPr>
            <a:spLocks noGrp="1"/>
          </p:cNvSpPr>
          <p:nvPr>
            <p:ph idx="1"/>
          </p:nvPr>
        </p:nvSpPr>
        <p:spPr/>
        <p:txBody>
          <a:bodyPr/>
          <a:lstStyle/>
          <a:p>
            <a:pPr indent="0">
              <a:lnSpc>
                <a:spcPct val="107000"/>
              </a:lnSpc>
              <a:buNone/>
            </a:pPr>
            <a:r>
              <a:rPr lang="nl-NL" sz="1800" dirty="0">
                <a:effectLst/>
                <a:latin typeface="Arial" panose="020B0604020202020204" pitchFamily="34" charset="0"/>
                <a:ea typeface="Times New Roman" panose="02020603050405020304" pitchFamily="18" charset="0"/>
              </a:rPr>
              <a:t>Gebruik Bijlage 1</a:t>
            </a:r>
            <a:endParaRPr lang="nl-NL"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tabLst>
                <a:tab pos="540385" algn="l"/>
              </a:tabLst>
            </a:pPr>
            <a:r>
              <a:rPr lang="nl-NL" sz="1800" dirty="0">
                <a:effectLst/>
                <a:latin typeface="Arial" panose="020B0604020202020204" pitchFamily="34" charset="0"/>
                <a:ea typeface="Times New Roman" panose="02020603050405020304" pitchFamily="18" charset="0"/>
              </a:rPr>
              <a:t>Geef in bijlage 1 aan wat er in de periode 1 na aanpassing van de rente naar 1%  gebeurt met de inflatie. Markeer die met π</a:t>
            </a:r>
            <a:r>
              <a:rPr lang="nl-NL" sz="1800" baseline="-25000" dirty="0">
                <a:effectLst/>
                <a:latin typeface="Arial" panose="020B0604020202020204" pitchFamily="34" charset="0"/>
                <a:ea typeface="Times New Roman" panose="02020603050405020304" pitchFamily="18" charset="0"/>
              </a:rPr>
              <a:t>1</a:t>
            </a:r>
            <a:endParaRPr lang="nl-NL"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tabLst>
                <a:tab pos="540385" algn="l"/>
              </a:tabLst>
            </a:pPr>
            <a:r>
              <a:rPr lang="nl-NL" sz="1800" dirty="0">
                <a:effectLst/>
                <a:latin typeface="Arial" panose="020B0604020202020204" pitchFamily="34" charset="0"/>
                <a:ea typeface="Times New Roman" panose="02020603050405020304" pitchFamily="18" charset="0"/>
              </a:rPr>
              <a:t>Geef aan hoe de GA-curve als gevolg daarvan in periode 2 verschuift en markeer die met GA</a:t>
            </a:r>
            <a:r>
              <a:rPr lang="nl-NL" sz="1800" baseline="-25000" dirty="0">
                <a:effectLst/>
                <a:latin typeface="Arial" panose="020B0604020202020204" pitchFamily="34" charset="0"/>
                <a:ea typeface="Times New Roman" panose="02020603050405020304" pitchFamily="18" charset="0"/>
              </a:rPr>
              <a:t>2.</a:t>
            </a:r>
            <a:endParaRPr lang="nl-NL"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mj-lt"/>
              <a:buAutoNum type="arabicPeriod"/>
              <a:tabLst>
                <a:tab pos="540385" algn="l"/>
              </a:tabLst>
            </a:pPr>
            <a:r>
              <a:rPr lang="nl-NL" sz="1800" dirty="0">
                <a:effectLst/>
                <a:latin typeface="Arial" panose="020B0604020202020204" pitchFamily="34" charset="0"/>
                <a:ea typeface="Times New Roman" panose="02020603050405020304" pitchFamily="18" charset="0"/>
              </a:rPr>
              <a:t>Geef aan wat de beleidsrente zou moeten worden om de inflatie in de volgende periode (periode 3) stabiel te houden op 5%. </a:t>
            </a:r>
            <a:r>
              <a:rPr lang="nl-NL" sz="1800" b="1" i="1" dirty="0">
                <a:effectLst/>
                <a:latin typeface="Arial" panose="020B0604020202020204" pitchFamily="34" charset="0"/>
                <a:ea typeface="Times New Roman" panose="02020603050405020304" pitchFamily="18" charset="0"/>
              </a:rPr>
              <a:t>3 </a:t>
            </a:r>
            <a:r>
              <a:rPr lang="nl-NL" sz="1800" b="1" i="1" dirty="0" err="1">
                <a:effectLst/>
                <a:latin typeface="Arial" panose="020B0604020202020204" pitchFamily="34" charset="0"/>
                <a:ea typeface="Times New Roman" panose="02020603050405020304" pitchFamily="18" charset="0"/>
              </a:rPr>
              <a:t>ptn</a:t>
            </a:r>
            <a:endParaRPr lang="nl-NL" sz="180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438766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7BD417-7C92-D041-CDC6-0A9DF50C65F9}"/>
              </a:ext>
            </a:extLst>
          </p:cNvPr>
          <p:cNvSpPr txBox="1"/>
          <p:nvPr/>
        </p:nvSpPr>
        <p:spPr>
          <a:xfrm>
            <a:off x="375920" y="375920"/>
            <a:ext cx="1158240" cy="1200329"/>
          </a:xfrm>
          <a:prstGeom prst="rect">
            <a:avLst/>
          </a:prstGeom>
          <a:noFill/>
        </p:spPr>
        <p:txBody>
          <a:bodyPr wrap="square" rtlCol="0">
            <a:spAutoFit/>
          </a:bodyPr>
          <a:lstStyle/>
          <a:p>
            <a:r>
              <a:rPr lang="nl-NL" b="1" dirty="0"/>
              <a:t>Vraag </a:t>
            </a:r>
          </a:p>
          <a:p>
            <a:r>
              <a:rPr lang="nl-NL" b="1" dirty="0"/>
              <a:t>1</a:t>
            </a:r>
          </a:p>
          <a:p>
            <a:r>
              <a:rPr lang="nl-NL" b="1" dirty="0"/>
              <a:t>2</a:t>
            </a:r>
          </a:p>
          <a:p>
            <a:r>
              <a:rPr lang="nl-NL" b="1" dirty="0"/>
              <a:t>3</a:t>
            </a:r>
          </a:p>
        </p:txBody>
      </p:sp>
      <p:pic>
        <p:nvPicPr>
          <p:cNvPr id="3" name="Afbeelding 2">
            <a:extLst>
              <a:ext uri="{FF2B5EF4-FFF2-40B4-BE49-F238E27FC236}">
                <a16:creationId xmlns:a16="http://schemas.microsoft.com/office/drawing/2014/main" id="{BA07BDA4-8EF6-404B-AC4C-260EFD6A8173}"/>
              </a:ext>
            </a:extLst>
          </p:cNvPr>
          <p:cNvPicPr>
            <a:picLocks noChangeAspect="1"/>
          </p:cNvPicPr>
          <p:nvPr/>
        </p:nvPicPr>
        <p:blipFill>
          <a:blip r:embed="rId2"/>
          <a:stretch>
            <a:fillRect/>
          </a:stretch>
        </p:blipFill>
        <p:spPr>
          <a:xfrm>
            <a:off x="1753500" y="283249"/>
            <a:ext cx="3570340" cy="6618987"/>
          </a:xfrm>
          <a:prstGeom prst="rect">
            <a:avLst/>
          </a:prstGeom>
        </p:spPr>
      </p:pic>
      <p:pic>
        <p:nvPicPr>
          <p:cNvPr id="4" name="Afbeelding 3">
            <a:extLst>
              <a:ext uri="{FF2B5EF4-FFF2-40B4-BE49-F238E27FC236}">
                <a16:creationId xmlns:a16="http://schemas.microsoft.com/office/drawing/2014/main" id="{BD91DA26-F02D-6997-6E40-399F49691B8F}"/>
              </a:ext>
            </a:extLst>
          </p:cNvPr>
          <p:cNvPicPr>
            <a:picLocks noChangeAspect="1"/>
          </p:cNvPicPr>
          <p:nvPr/>
        </p:nvPicPr>
        <p:blipFill>
          <a:blip r:embed="rId3"/>
          <a:stretch>
            <a:fillRect/>
          </a:stretch>
        </p:blipFill>
        <p:spPr>
          <a:xfrm>
            <a:off x="2525694" y="2563364"/>
            <a:ext cx="2462866" cy="111948"/>
          </a:xfrm>
          <a:prstGeom prst="rect">
            <a:avLst/>
          </a:prstGeom>
        </p:spPr>
      </p:pic>
      <p:cxnSp>
        <p:nvCxnSpPr>
          <p:cNvPr id="6" name="Rechte verbindingslijn 5">
            <a:extLst>
              <a:ext uri="{FF2B5EF4-FFF2-40B4-BE49-F238E27FC236}">
                <a16:creationId xmlns:a16="http://schemas.microsoft.com/office/drawing/2014/main" id="{4FBC448C-2334-47AD-87E7-401A6C4D0589}"/>
              </a:ext>
            </a:extLst>
          </p:cNvPr>
          <p:cNvCxnSpPr>
            <a:cxnSpLocks/>
            <a:stCxn id="4" idx="0"/>
          </p:cNvCxnSpPr>
          <p:nvPr/>
        </p:nvCxnSpPr>
        <p:spPr>
          <a:xfrm>
            <a:off x="3757127" y="2563364"/>
            <a:ext cx="32553" cy="2415036"/>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Rechte verbindingslijn 8">
            <a:extLst>
              <a:ext uri="{FF2B5EF4-FFF2-40B4-BE49-F238E27FC236}">
                <a16:creationId xmlns:a16="http://schemas.microsoft.com/office/drawing/2014/main" id="{CCB548DE-C4EB-5271-600A-03652500AB1A}"/>
              </a:ext>
            </a:extLst>
          </p:cNvPr>
          <p:cNvCxnSpPr/>
          <p:nvPr/>
        </p:nvCxnSpPr>
        <p:spPr>
          <a:xfrm flipH="1">
            <a:off x="2576235" y="4978400"/>
            <a:ext cx="126398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Rechte verbindingslijn 10">
            <a:extLst>
              <a:ext uri="{FF2B5EF4-FFF2-40B4-BE49-F238E27FC236}">
                <a16:creationId xmlns:a16="http://schemas.microsoft.com/office/drawing/2014/main" id="{6D1A3A71-60F2-8749-28F9-A7CCC02EFF96}"/>
              </a:ext>
            </a:extLst>
          </p:cNvPr>
          <p:cNvCxnSpPr/>
          <p:nvPr/>
        </p:nvCxnSpPr>
        <p:spPr>
          <a:xfrm>
            <a:off x="3556000" y="2123440"/>
            <a:ext cx="0" cy="310896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echte verbindingslijn 12">
            <a:extLst>
              <a:ext uri="{FF2B5EF4-FFF2-40B4-BE49-F238E27FC236}">
                <a16:creationId xmlns:a16="http://schemas.microsoft.com/office/drawing/2014/main" id="{075F5B7F-C66B-946C-1EC5-EF5D9F46F879}"/>
              </a:ext>
            </a:extLst>
          </p:cNvPr>
          <p:cNvCxnSpPr/>
          <p:nvPr/>
        </p:nvCxnSpPr>
        <p:spPr>
          <a:xfrm flipH="1">
            <a:off x="2621280" y="5242560"/>
            <a:ext cx="93472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73634588-8429-7AE3-CA4A-F12243627A3F}"/>
              </a:ext>
            </a:extLst>
          </p:cNvPr>
          <p:cNvSpPr txBox="1"/>
          <p:nvPr/>
        </p:nvSpPr>
        <p:spPr>
          <a:xfrm>
            <a:off x="2055954" y="5020742"/>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0</a:t>
            </a:r>
          </a:p>
        </p:txBody>
      </p:sp>
      <p:sp>
        <p:nvSpPr>
          <p:cNvPr id="16" name="Tekstvak 15">
            <a:extLst>
              <a:ext uri="{FF2B5EF4-FFF2-40B4-BE49-F238E27FC236}">
                <a16:creationId xmlns:a16="http://schemas.microsoft.com/office/drawing/2014/main" id="{97033F83-4335-D123-1E40-F2AF77D86584}"/>
              </a:ext>
            </a:extLst>
          </p:cNvPr>
          <p:cNvSpPr txBox="1"/>
          <p:nvPr/>
        </p:nvSpPr>
        <p:spPr>
          <a:xfrm>
            <a:off x="2051595" y="4770711"/>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1</a:t>
            </a:r>
          </a:p>
        </p:txBody>
      </p:sp>
      <p:cxnSp>
        <p:nvCxnSpPr>
          <p:cNvPr id="19" name="Rechte verbindingslijn 18">
            <a:extLst>
              <a:ext uri="{FF2B5EF4-FFF2-40B4-BE49-F238E27FC236}">
                <a16:creationId xmlns:a16="http://schemas.microsoft.com/office/drawing/2014/main" id="{F6AFE0FB-9EBE-6CCD-2812-C0CE4B239043}"/>
              </a:ext>
            </a:extLst>
          </p:cNvPr>
          <p:cNvCxnSpPr/>
          <p:nvPr/>
        </p:nvCxnSpPr>
        <p:spPr>
          <a:xfrm flipV="1">
            <a:off x="2525694" y="3942080"/>
            <a:ext cx="2025986" cy="2042160"/>
          </a:xfrm>
          <a:prstGeom prst="line">
            <a:avLst/>
          </a:prstGeom>
        </p:spPr>
        <p:style>
          <a:lnRef idx="3">
            <a:schemeClr val="accent5"/>
          </a:lnRef>
          <a:fillRef idx="0">
            <a:schemeClr val="accent5"/>
          </a:fillRef>
          <a:effectRef idx="2">
            <a:schemeClr val="accent5"/>
          </a:effectRef>
          <a:fontRef idx="minor">
            <a:schemeClr val="tx1"/>
          </a:fontRef>
        </p:style>
      </p:cxnSp>
      <p:sp>
        <p:nvSpPr>
          <p:cNvPr id="20" name="Tekstvak 19">
            <a:extLst>
              <a:ext uri="{FF2B5EF4-FFF2-40B4-BE49-F238E27FC236}">
                <a16:creationId xmlns:a16="http://schemas.microsoft.com/office/drawing/2014/main" id="{1954D9EC-CEC0-CF98-F780-3519757D0062}"/>
              </a:ext>
            </a:extLst>
          </p:cNvPr>
          <p:cNvSpPr txBox="1"/>
          <p:nvPr/>
        </p:nvSpPr>
        <p:spPr>
          <a:xfrm>
            <a:off x="4058370" y="3709559"/>
            <a:ext cx="782320" cy="307777"/>
          </a:xfrm>
          <a:prstGeom prst="rect">
            <a:avLst/>
          </a:prstGeom>
          <a:noFill/>
        </p:spPr>
        <p:txBody>
          <a:bodyPr wrap="square" rtlCol="0">
            <a:spAutoFit/>
          </a:bodyPr>
          <a:lstStyle/>
          <a:p>
            <a:r>
              <a:rPr lang="nl-NL" sz="1400" dirty="0">
                <a:solidFill>
                  <a:srgbClr val="0070C0"/>
                </a:solidFill>
              </a:rPr>
              <a:t>GA</a:t>
            </a:r>
            <a:r>
              <a:rPr lang="nl-NL" sz="1400" baseline="-25000" dirty="0">
                <a:solidFill>
                  <a:srgbClr val="0070C0"/>
                </a:solidFill>
              </a:rPr>
              <a:t>2</a:t>
            </a:r>
          </a:p>
        </p:txBody>
      </p:sp>
      <p:sp>
        <p:nvSpPr>
          <p:cNvPr id="22" name="Tekstvak 21">
            <a:extLst>
              <a:ext uri="{FF2B5EF4-FFF2-40B4-BE49-F238E27FC236}">
                <a16:creationId xmlns:a16="http://schemas.microsoft.com/office/drawing/2014/main" id="{0CA0E89C-7CA7-FE35-86F4-3D01A15D6F10}"/>
              </a:ext>
            </a:extLst>
          </p:cNvPr>
          <p:cNvSpPr txBox="1"/>
          <p:nvPr/>
        </p:nvSpPr>
        <p:spPr>
          <a:xfrm>
            <a:off x="6018866" y="321894"/>
            <a:ext cx="6096000" cy="1553887"/>
          </a:xfrm>
          <a:prstGeom prst="rect">
            <a:avLst/>
          </a:prstGeom>
          <a:noFill/>
        </p:spPr>
        <p:txBody>
          <a:bodyPr wrap="square">
            <a:spAutoFit/>
          </a:bodyPr>
          <a:lstStyle/>
          <a:p>
            <a:pPr lvl="0">
              <a:lnSpc>
                <a:spcPct val="107000"/>
              </a:lnSpc>
            </a:pPr>
            <a:r>
              <a:rPr lang="nl-NL" dirty="0">
                <a:latin typeface="Arial" panose="020B0604020202020204" pitchFamily="34" charset="0"/>
                <a:ea typeface="Times New Roman" panose="02020603050405020304" pitchFamily="18" charset="0"/>
              </a:rPr>
              <a:t>1</a:t>
            </a:r>
            <a:r>
              <a:rPr lang="nl-NL" sz="1800" dirty="0">
                <a:effectLst/>
                <a:latin typeface="Arial" panose="020B0604020202020204" pitchFamily="34" charset="0"/>
                <a:ea typeface="Times New Roman" panose="02020603050405020304" pitchFamily="18" charset="0"/>
              </a:rPr>
              <a:t>p</a:t>
            </a:r>
            <a:endParaRPr lang="nl-NL" sz="1800" dirty="0">
              <a:effectLst/>
              <a:latin typeface="Times New Roman" panose="02020603050405020304" pitchFamily="18" charset="0"/>
              <a:ea typeface="Times New Roman" panose="02020603050405020304" pitchFamily="18" charset="0"/>
            </a:endParaRPr>
          </a:p>
          <a:p>
            <a:pPr>
              <a:lnSpc>
                <a:spcPct val="107000"/>
              </a:lnSpc>
            </a:pPr>
            <a:r>
              <a:rPr lang="nl-NL" sz="1800" dirty="0">
                <a:effectLst/>
                <a:latin typeface="Arial" panose="020B0604020202020204" pitchFamily="34" charset="0"/>
                <a:ea typeface="Times New Roman" panose="02020603050405020304" pitchFamily="18" charset="0"/>
              </a:rPr>
              <a:t>Door verlaging van de rente stijgt de inflatie in periode 1 naar 5%.</a:t>
            </a:r>
          </a:p>
          <a:p>
            <a:pPr>
              <a:lnSpc>
                <a:spcPct val="107000"/>
              </a:lnSpc>
            </a:pPr>
            <a:r>
              <a:rPr lang="nl-NL" i="1" dirty="0">
                <a:latin typeface="Arial" panose="020B0604020202020204" pitchFamily="34" charset="0"/>
                <a:ea typeface="Times New Roman" panose="02020603050405020304" pitchFamily="18" charset="0"/>
              </a:rPr>
              <a:t>(Dit staat al in de vraag.)</a:t>
            </a:r>
          </a:p>
          <a:p>
            <a:pPr>
              <a:lnSpc>
                <a:spcPct val="107000"/>
              </a:lnSpc>
            </a:pPr>
            <a:r>
              <a:rPr lang="nl-NL" sz="1800" i="1" dirty="0">
                <a:solidFill>
                  <a:srgbClr val="00B050"/>
                </a:solidFill>
                <a:effectLst/>
                <a:latin typeface="Arial" panose="020B0604020202020204" pitchFamily="34" charset="0"/>
                <a:ea typeface="Times New Roman" panose="02020603050405020304" pitchFamily="18" charset="0"/>
              </a:rPr>
              <a:t>Punt in bijlage 1</a:t>
            </a:r>
            <a:endParaRPr lang="nl-NL" sz="1800" i="1" dirty="0">
              <a:solidFill>
                <a:srgbClr val="00B050"/>
              </a:solidFill>
              <a:effectLst/>
              <a:latin typeface="Times New Roman" panose="02020603050405020304" pitchFamily="18" charset="0"/>
              <a:ea typeface="Times New Roman" panose="02020603050405020304" pitchFamily="18" charset="0"/>
            </a:endParaRPr>
          </a:p>
        </p:txBody>
      </p:sp>
      <p:sp>
        <p:nvSpPr>
          <p:cNvPr id="23" name="Tekstvak 22">
            <a:extLst>
              <a:ext uri="{FF2B5EF4-FFF2-40B4-BE49-F238E27FC236}">
                <a16:creationId xmlns:a16="http://schemas.microsoft.com/office/drawing/2014/main" id="{6EC8A5D6-9D41-3DF3-666C-7A6DBE3C5C76}"/>
              </a:ext>
            </a:extLst>
          </p:cNvPr>
          <p:cNvSpPr txBox="1"/>
          <p:nvPr/>
        </p:nvSpPr>
        <p:spPr>
          <a:xfrm>
            <a:off x="6018866" y="2023960"/>
            <a:ext cx="6096000" cy="1553887"/>
          </a:xfrm>
          <a:prstGeom prst="rect">
            <a:avLst/>
          </a:prstGeom>
          <a:noFill/>
        </p:spPr>
        <p:txBody>
          <a:bodyPr wrap="square">
            <a:spAutoFit/>
          </a:bodyPr>
          <a:lstStyle/>
          <a:p>
            <a:pPr lvl="0">
              <a:lnSpc>
                <a:spcPct val="107000"/>
              </a:lnSpc>
            </a:pPr>
            <a:r>
              <a:rPr lang="nl-NL" dirty="0">
                <a:latin typeface="Arial" panose="020B0604020202020204" pitchFamily="34" charset="0"/>
                <a:ea typeface="Times New Roman" panose="02020603050405020304" pitchFamily="18" charset="0"/>
              </a:rPr>
              <a:t>1</a:t>
            </a:r>
            <a:r>
              <a:rPr lang="nl-NL" sz="1800" dirty="0">
                <a:effectLst/>
                <a:latin typeface="Arial" panose="020B0604020202020204" pitchFamily="34" charset="0"/>
                <a:ea typeface="Times New Roman" panose="02020603050405020304" pitchFamily="18" charset="0"/>
              </a:rPr>
              <a:t>p</a:t>
            </a:r>
            <a:endParaRPr lang="nl-NL" dirty="0">
              <a:latin typeface="Times New Roman" panose="02020603050405020304" pitchFamily="18" charset="0"/>
              <a:ea typeface="Times New Roman" panose="02020603050405020304" pitchFamily="18" charset="0"/>
            </a:endParaRPr>
          </a:p>
          <a:p>
            <a:pPr lvl="0">
              <a:lnSpc>
                <a:spcPct val="107000"/>
              </a:lnSpc>
            </a:pPr>
            <a:r>
              <a:rPr lang="nl-NL" sz="1800" dirty="0">
                <a:effectLst/>
                <a:latin typeface="Arial" panose="020B0604020202020204" pitchFamily="34" charset="0"/>
                <a:ea typeface="Times New Roman" panose="02020603050405020304" pitchFamily="18" charset="0"/>
              </a:rPr>
              <a:t>De volgende periode(periode 2) zal de GA omhoog verschuiven, omdat de verwachte inflatie is veranderd van 4 naar 5%. </a:t>
            </a:r>
          </a:p>
          <a:p>
            <a:pPr lvl="0">
              <a:lnSpc>
                <a:spcPct val="107000"/>
              </a:lnSpc>
            </a:pPr>
            <a:r>
              <a:rPr lang="nl-NL" i="1" dirty="0">
                <a:solidFill>
                  <a:srgbClr val="00B050"/>
                </a:solidFill>
                <a:latin typeface="Arial" panose="020B0604020202020204" pitchFamily="34" charset="0"/>
                <a:ea typeface="Times New Roman" panose="02020603050405020304" pitchFamily="18" charset="0"/>
              </a:rPr>
              <a:t>Punt in bijlage 1</a:t>
            </a:r>
            <a:endParaRPr lang="nl-NL" sz="1800" i="1" dirty="0">
              <a:solidFill>
                <a:srgbClr val="00B050"/>
              </a:solidFill>
              <a:effectLst/>
              <a:latin typeface="Times New Roman" panose="02020603050405020304" pitchFamily="18" charset="0"/>
              <a:ea typeface="Times New Roman" panose="02020603050405020304" pitchFamily="18" charset="0"/>
            </a:endParaRPr>
          </a:p>
        </p:txBody>
      </p:sp>
      <p:sp>
        <p:nvSpPr>
          <p:cNvPr id="24" name="Tekstvak 23">
            <a:extLst>
              <a:ext uri="{FF2B5EF4-FFF2-40B4-BE49-F238E27FC236}">
                <a16:creationId xmlns:a16="http://schemas.microsoft.com/office/drawing/2014/main" id="{2D1B0CA9-E1BC-3D64-EB1C-0D0023C5FB8E}"/>
              </a:ext>
            </a:extLst>
          </p:cNvPr>
          <p:cNvSpPr txBox="1"/>
          <p:nvPr/>
        </p:nvSpPr>
        <p:spPr>
          <a:xfrm>
            <a:off x="6096000" y="4311065"/>
            <a:ext cx="6096000" cy="1257845"/>
          </a:xfrm>
          <a:prstGeom prst="rect">
            <a:avLst/>
          </a:prstGeom>
          <a:noFill/>
        </p:spPr>
        <p:txBody>
          <a:bodyPr wrap="square">
            <a:spAutoFit/>
          </a:bodyPr>
          <a:lstStyle/>
          <a:p>
            <a:pPr lvl="0">
              <a:lnSpc>
                <a:spcPct val="107000"/>
              </a:lnSpc>
            </a:pPr>
            <a:r>
              <a:rPr lang="nl-NL" sz="1800" dirty="0">
                <a:effectLst/>
                <a:latin typeface="Arial" panose="020B0604020202020204" pitchFamily="34" charset="0"/>
                <a:ea typeface="Times New Roman" panose="02020603050405020304" pitchFamily="18" charset="0"/>
              </a:rPr>
              <a:t>1p</a:t>
            </a:r>
            <a:endParaRPr lang="nl-NL" sz="1800" dirty="0">
              <a:effectLst/>
              <a:latin typeface="Times New Roman" panose="02020603050405020304" pitchFamily="18" charset="0"/>
              <a:ea typeface="Times New Roman" panose="02020603050405020304" pitchFamily="18" charset="0"/>
            </a:endParaRPr>
          </a:p>
          <a:p>
            <a:pPr>
              <a:lnSpc>
                <a:spcPct val="107000"/>
              </a:lnSpc>
            </a:pPr>
            <a:r>
              <a:rPr lang="nl-NL" dirty="0">
                <a:latin typeface="Arial" panose="020B0604020202020204" pitchFamily="34" charset="0"/>
                <a:ea typeface="Times New Roman" panose="02020603050405020304" pitchFamily="18" charset="0"/>
              </a:rPr>
              <a:t>Om in periode 2 op de inflatie van 5% uit periode 1 te blijven (met de GA</a:t>
            </a:r>
            <a:r>
              <a:rPr lang="nl-NL" baseline="-25000" dirty="0">
                <a:latin typeface="Arial" panose="020B0604020202020204" pitchFamily="34" charset="0"/>
                <a:ea typeface="Times New Roman" panose="02020603050405020304" pitchFamily="18" charset="0"/>
              </a:rPr>
              <a:t>2</a:t>
            </a:r>
            <a:r>
              <a:rPr lang="nl-NL" dirty="0">
                <a:latin typeface="Arial" panose="020B0604020202020204" pitchFamily="34" charset="0"/>
                <a:ea typeface="Times New Roman" panose="02020603050405020304" pitchFamily="18" charset="0"/>
              </a:rPr>
              <a:t>), moet de MB weer omhoog naar de uitgangssituatie van 3%. </a:t>
            </a:r>
            <a:r>
              <a:rPr lang="nl-NL" i="1" dirty="0">
                <a:solidFill>
                  <a:srgbClr val="00B050"/>
                </a:solidFill>
                <a:latin typeface="Arial" panose="020B0604020202020204" pitchFamily="34" charset="0"/>
                <a:ea typeface="Times New Roman" panose="02020603050405020304" pitchFamily="18" charset="0"/>
              </a:rPr>
              <a:t>Punt voor uitleg</a:t>
            </a:r>
            <a:endParaRPr lang="nl-NL" sz="1800" i="1" dirty="0">
              <a:solidFill>
                <a:srgbClr val="00B050"/>
              </a:solidFill>
              <a:effectLst/>
              <a:latin typeface="Times New Roman" panose="02020603050405020304" pitchFamily="18" charset="0"/>
              <a:ea typeface="Times New Roman" panose="02020603050405020304" pitchFamily="18" charset="0"/>
            </a:endParaRPr>
          </a:p>
        </p:txBody>
      </p:sp>
      <p:sp>
        <p:nvSpPr>
          <p:cNvPr id="31" name="Tekstvak 30">
            <a:extLst>
              <a:ext uri="{FF2B5EF4-FFF2-40B4-BE49-F238E27FC236}">
                <a16:creationId xmlns:a16="http://schemas.microsoft.com/office/drawing/2014/main" id="{9806C5A4-0037-4E0A-A542-5A49F1E28F4E}"/>
              </a:ext>
            </a:extLst>
          </p:cNvPr>
          <p:cNvSpPr txBox="1"/>
          <p:nvPr/>
        </p:nvSpPr>
        <p:spPr>
          <a:xfrm>
            <a:off x="4979301" y="2422758"/>
            <a:ext cx="670560" cy="369332"/>
          </a:xfrm>
          <a:prstGeom prst="rect">
            <a:avLst/>
          </a:prstGeom>
          <a:noFill/>
        </p:spPr>
        <p:txBody>
          <a:bodyPr wrap="square" rtlCol="0">
            <a:spAutoFit/>
          </a:bodyPr>
          <a:lstStyle/>
          <a:p>
            <a:r>
              <a:rPr lang="nl-NL" dirty="0"/>
              <a:t>MB</a:t>
            </a:r>
            <a:r>
              <a:rPr lang="nl-NL" sz="1200" dirty="0"/>
              <a:t>1</a:t>
            </a:r>
            <a:endParaRPr lang="nl-NL" dirty="0"/>
          </a:p>
        </p:txBody>
      </p:sp>
      <p:sp>
        <p:nvSpPr>
          <p:cNvPr id="5" name="Tekstvak 4">
            <a:extLst>
              <a:ext uri="{FF2B5EF4-FFF2-40B4-BE49-F238E27FC236}">
                <a16:creationId xmlns:a16="http://schemas.microsoft.com/office/drawing/2014/main" id="{5FD903C7-5696-BF77-AEA4-4897F8B274F7}"/>
              </a:ext>
            </a:extLst>
          </p:cNvPr>
          <p:cNvSpPr txBox="1"/>
          <p:nvPr/>
        </p:nvSpPr>
        <p:spPr>
          <a:xfrm>
            <a:off x="2089698" y="4547549"/>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2</a:t>
            </a:r>
          </a:p>
        </p:txBody>
      </p:sp>
    </p:spTree>
    <p:extLst>
      <p:ext uri="{BB962C8B-B14F-4D97-AF65-F5344CB8AC3E}">
        <p14:creationId xmlns:p14="http://schemas.microsoft.com/office/powerpoint/2010/main" val="27372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2" grpId="0"/>
      <p:bldP spid="23" grpId="0"/>
      <p:bldP spid="2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64A0198-6354-3D5E-FDC9-16B91DA270FB}"/>
              </a:ext>
            </a:extLst>
          </p:cNvPr>
          <p:cNvSpPr>
            <a:spLocks noGrp="1"/>
          </p:cNvSpPr>
          <p:nvPr>
            <p:ph idx="1"/>
          </p:nvPr>
        </p:nvSpPr>
        <p:spPr/>
        <p:txBody>
          <a:bodyPr/>
          <a:lstStyle/>
          <a:p>
            <a:pPr mar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De president wil de rente verder verlagen in periode 1 voor periode 2. De gouverneur van de centrale bank is hier fel op tegen en stelt dat als de rente op 1% zou blijven, dit zal leiden tot nog meer inflatie in periode 2. </a:t>
            </a:r>
            <a:endParaRPr lang="nl-NL" sz="1800" dirty="0">
              <a:effectLst/>
              <a:latin typeface="Times New Roman" panose="02020603050405020304" pitchFamily="18" charset="0"/>
              <a:ea typeface="Times New Roman" panose="02020603050405020304" pitchFamily="18" charset="0"/>
            </a:endParaRPr>
          </a:p>
          <a:p>
            <a:pPr mar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4. Markeer de inflatie die ontstaat in periode 2 met π</a:t>
            </a:r>
            <a:r>
              <a:rPr lang="nl-NL" sz="1800" baseline="-25000" dirty="0">
                <a:effectLst/>
                <a:latin typeface="Arial" panose="020B0604020202020204" pitchFamily="34" charset="0"/>
                <a:ea typeface="Times New Roman" panose="02020603050405020304" pitchFamily="18" charset="0"/>
              </a:rPr>
              <a:t>2.</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5. Teken de nieuwe GA</a:t>
            </a:r>
            <a:r>
              <a:rPr lang="nl-NL" sz="1800" baseline="-25000" dirty="0">
                <a:effectLst/>
                <a:latin typeface="Arial" panose="020B0604020202020204" pitchFamily="34" charset="0"/>
                <a:ea typeface="Times New Roman" panose="02020603050405020304" pitchFamily="18" charset="0"/>
              </a:rPr>
              <a:t>3</a:t>
            </a:r>
            <a:r>
              <a:rPr lang="nl-NL" sz="1800" dirty="0">
                <a:effectLst/>
                <a:latin typeface="Arial" panose="020B0604020202020204" pitchFamily="34" charset="0"/>
                <a:ea typeface="Times New Roman" panose="02020603050405020304" pitchFamily="18" charset="0"/>
              </a:rPr>
              <a:t> die daardoor ontstaat in periode 3.</a:t>
            </a:r>
            <a:endParaRPr lang="nl-NL" sz="1800" dirty="0">
              <a:effectLst/>
              <a:latin typeface="Times New Roman" panose="02020603050405020304" pitchFamily="18" charset="0"/>
              <a:ea typeface="Times New Roman" panose="02020603050405020304" pitchFamily="18" charset="0"/>
            </a:endParaRPr>
          </a:p>
          <a:p>
            <a:pPr marL="0" lvl="0" indent="0">
              <a:lnSpc>
                <a:spcPct val="107000"/>
              </a:lnSpc>
              <a:buNone/>
              <a:tabLst>
                <a:tab pos="540385" algn="l"/>
              </a:tabLst>
            </a:pPr>
            <a:r>
              <a:rPr lang="nl-NL" sz="1800" dirty="0">
                <a:effectLst/>
                <a:latin typeface="Arial" panose="020B0604020202020204" pitchFamily="34" charset="0"/>
                <a:ea typeface="Times New Roman" panose="02020603050405020304" pitchFamily="18" charset="0"/>
              </a:rPr>
              <a:t>6. Markeer de nieuwe werkelijke inflatie in periode 3 met π</a:t>
            </a:r>
            <a:r>
              <a:rPr lang="nl-NL" sz="1800" baseline="-25000" dirty="0">
                <a:effectLst/>
                <a:latin typeface="Arial" panose="020B0604020202020204" pitchFamily="34" charset="0"/>
                <a:ea typeface="Times New Roman" panose="02020603050405020304" pitchFamily="18" charset="0"/>
              </a:rPr>
              <a:t>3 </a:t>
            </a:r>
            <a:r>
              <a:rPr lang="nl-NL" sz="1800" b="1" i="1" dirty="0">
                <a:effectLst/>
                <a:latin typeface="Arial" panose="020B0604020202020204" pitchFamily="34" charset="0"/>
                <a:ea typeface="Times New Roman" panose="02020603050405020304" pitchFamily="18" charset="0"/>
              </a:rPr>
              <a:t>2 </a:t>
            </a:r>
            <a:r>
              <a:rPr lang="nl-NL" sz="1800" b="1" i="1" dirty="0" err="1">
                <a:effectLst/>
                <a:latin typeface="Arial" panose="020B0604020202020204" pitchFamily="34" charset="0"/>
                <a:ea typeface="Times New Roman" panose="02020603050405020304" pitchFamily="18" charset="0"/>
              </a:rPr>
              <a:t>ptn</a:t>
            </a:r>
            <a:endParaRPr lang="nl-NL" sz="1800" dirty="0">
              <a:effectLst/>
              <a:latin typeface="Times New Roman" panose="02020603050405020304" pitchFamily="18" charset="0"/>
              <a:ea typeface="Times New Roman" panose="02020603050405020304" pitchFamily="18" charset="0"/>
            </a:endParaRPr>
          </a:p>
          <a:p>
            <a:endParaRPr lang="nl-NL" dirty="0"/>
          </a:p>
        </p:txBody>
      </p:sp>
    </p:spTree>
    <p:extLst>
      <p:ext uri="{BB962C8B-B14F-4D97-AF65-F5344CB8AC3E}">
        <p14:creationId xmlns:p14="http://schemas.microsoft.com/office/powerpoint/2010/main" val="72415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C7BD417-7C92-D041-CDC6-0A9DF50C65F9}"/>
              </a:ext>
            </a:extLst>
          </p:cNvPr>
          <p:cNvSpPr txBox="1"/>
          <p:nvPr/>
        </p:nvSpPr>
        <p:spPr>
          <a:xfrm>
            <a:off x="375920" y="375920"/>
            <a:ext cx="1158240" cy="1200329"/>
          </a:xfrm>
          <a:prstGeom prst="rect">
            <a:avLst/>
          </a:prstGeom>
          <a:noFill/>
        </p:spPr>
        <p:txBody>
          <a:bodyPr wrap="square" rtlCol="0">
            <a:spAutoFit/>
          </a:bodyPr>
          <a:lstStyle/>
          <a:p>
            <a:r>
              <a:rPr lang="nl-NL" b="1" dirty="0"/>
              <a:t>Vraag </a:t>
            </a:r>
          </a:p>
          <a:p>
            <a:r>
              <a:rPr lang="nl-NL" b="1" dirty="0"/>
              <a:t>4</a:t>
            </a:r>
          </a:p>
          <a:p>
            <a:r>
              <a:rPr lang="nl-NL" b="1" dirty="0"/>
              <a:t>5</a:t>
            </a:r>
          </a:p>
          <a:p>
            <a:r>
              <a:rPr lang="nl-NL" b="1" dirty="0"/>
              <a:t>6</a:t>
            </a:r>
          </a:p>
        </p:txBody>
      </p:sp>
      <p:pic>
        <p:nvPicPr>
          <p:cNvPr id="3" name="Afbeelding 2">
            <a:extLst>
              <a:ext uri="{FF2B5EF4-FFF2-40B4-BE49-F238E27FC236}">
                <a16:creationId xmlns:a16="http://schemas.microsoft.com/office/drawing/2014/main" id="{BA07BDA4-8EF6-404B-AC4C-260EFD6A8173}"/>
              </a:ext>
            </a:extLst>
          </p:cNvPr>
          <p:cNvPicPr>
            <a:picLocks noChangeAspect="1"/>
          </p:cNvPicPr>
          <p:nvPr/>
        </p:nvPicPr>
        <p:blipFill>
          <a:blip r:embed="rId2"/>
          <a:stretch>
            <a:fillRect/>
          </a:stretch>
        </p:blipFill>
        <p:spPr>
          <a:xfrm>
            <a:off x="1753500" y="283249"/>
            <a:ext cx="3570340" cy="6618987"/>
          </a:xfrm>
          <a:prstGeom prst="rect">
            <a:avLst/>
          </a:prstGeom>
        </p:spPr>
      </p:pic>
      <p:pic>
        <p:nvPicPr>
          <p:cNvPr id="4" name="Afbeelding 3">
            <a:extLst>
              <a:ext uri="{FF2B5EF4-FFF2-40B4-BE49-F238E27FC236}">
                <a16:creationId xmlns:a16="http://schemas.microsoft.com/office/drawing/2014/main" id="{BD91DA26-F02D-6997-6E40-399F49691B8F}"/>
              </a:ext>
            </a:extLst>
          </p:cNvPr>
          <p:cNvPicPr>
            <a:picLocks noChangeAspect="1"/>
          </p:cNvPicPr>
          <p:nvPr/>
        </p:nvPicPr>
        <p:blipFill>
          <a:blip r:embed="rId3"/>
          <a:stretch>
            <a:fillRect/>
          </a:stretch>
        </p:blipFill>
        <p:spPr>
          <a:xfrm>
            <a:off x="2525694" y="2563364"/>
            <a:ext cx="2462866" cy="111948"/>
          </a:xfrm>
          <a:prstGeom prst="rect">
            <a:avLst/>
          </a:prstGeom>
        </p:spPr>
      </p:pic>
      <p:cxnSp>
        <p:nvCxnSpPr>
          <p:cNvPr id="6" name="Rechte verbindingslijn 5">
            <a:extLst>
              <a:ext uri="{FF2B5EF4-FFF2-40B4-BE49-F238E27FC236}">
                <a16:creationId xmlns:a16="http://schemas.microsoft.com/office/drawing/2014/main" id="{4FBC448C-2334-47AD-87E7-401A6C4D0589}"/>
              </a:ext>
            </a:extLst>
          </p:cNvPr>
          <p:cNvCxnSpPr>
            <a:cxnSpLocks/>
            <a:stCxn id="4" idx="0"/>
          </p:cNvCxnSpPr>
          <p:nvPr/>
        </p:nvCxnSpPr>
        <p:spPr>
          <a:xfrm>
            <a:off x="3757127" y="2563364"/>
            <a:ext cx="32553" cy="2415036"/>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Rechte verbindingslijn 8">
            <a:extLst>
              <a:ext uri="{FF2B5EF4-FFF2-40B4-BE49-F238E27FC236}">
                <a16:creationId xmlns:a16="http://schemas.microsoft.com/office/drawing/2014/main" id="{CCB548DE-C4EB-5271-600A-03652500AB1A}"/>
              </a:ext>
            </a:extLst>
          </p:cNvPr>
          <p:cNvCxnSpPr/>
          <p:nvPr/>
        </p:nvCxnSpPr>
        <p:spPr>
          <a:xfrm flipH="1">
            <a:off x="2525694" y="4978400"/>
            <a:ext cx="126398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Rechte verbindingslijn 10">
            <a:extLst>
              <a:ext uri="{FF2B5EF4-FFF2-40B4-BE49-F238E27FC236}">
                <a16:creationId xmlns:a16="http://schemas.microsoft.com/office/drawing/2014/main" id="{6D1A3A71-60F2-8749-28F9-A7CCC02EFF96}"/>
              </a:ext>
            </a:extLst>
          </p:cNvPr>
          <p:cNvCxnSpPr/>
          <p:nvPr/>
        </p:nvCxnSpPr>
        <p:spPr>
          <a:xfrm>
            <a:off x="3556000" y="2123440"/>
            <a:ext cx="0" cy="310896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Rechte verbindingslijn 12">
            <a:extLst>
              <a:ext uri="{FF2B5EF4-FFF2-40B4-BE49-F238E27FC236}">
                <a16:creationId xmlns:a16="http://schemas.microsoft.com/office/drawing/2014/main" id="{075F5B7F-C66B-946C-1EC5-EF5D9F46F879}"/>
              </a:ext>
            </a:extLst>
          </p:cNvPr>
          <p:cNvCxnSpPr/>
          <p:nvPr/>
        </p:nvCxnSpPr>
        <p:spPr>
          <a:xfrm flipH="1">
            <a:off x="2621280" y="5242560"/>
            <a:ext cx="93472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kstvak 14">
            <a:extLst>
              <a:ext uri="{FF2B5EF4-FFF2-40B4-BE49-F238E27FC236}">
                <a16:creationId xmlns:a16="http://schemas.microsoft.com/office/drawing/2014/main" id="{73634588-8429-7AE3-CA4A-F12243627A3F}"/>
              </a:ext>
            </a:extLst>
          </p:cNvPr>
          <p:cNvSpPr txBox="1"/>
          <p:nvPr/>
        </p:nvSpPr>
        <p:spPr>
          <a:xfrm>
            <a:off x="2081109" y="5037071"/>
            <a:ext cx="513114"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0</a:t>
            </a:r>
          </a:p>
        </p:txBody>
      </p:sp>
      <p:sp>
        <p:nvSpPr>
          <p:cNvPr id="16" name="Tekstvak 15">
            <a:extLst>
              <a:ext uri="{FF2B5EF4-FFF2-40B4-BE49-F238E27FC236}">
                <a16:creationId xmlns:a16="http://schemas.microsoft.com/office/drawing/2014/main" id="{97033F83-4335-D123-1E40-F2AF77D86584}"/>
              </a:ext>
            </a:extLst>
          </p:cNvPr>
          <p:cNvSpPr txBox="1"/>
          <p:nvPr/>
        </p:nvSpPr>
        <p:spPr>
          <a:xfrm>
            <a:off x="2084253" y="4754382"/>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1</a:t>
            </a:r>
          </a:p>
        </p:txBody>
      </p:sp>
      <p:cxnSp>
        <p:nvCxnSpPr>
          <p:cNvPr id="19" name="Rechte verbindingslijn 18">
            <a:extLst>
              <a:ext uri="{FF2B5EF4-FFF2-40B4-BE49-F238E27FC236}">
                <a16:creationId xmlns:a16="http://schemas.microsoft.com/office/drawing/2014/main" id="{F6AFE0FB-9EBE-6CCD-2812-C0CE4B239043}"/>
              </a:ext>
            </a:extLst>
          </p:cNvPr>
          <p:cNvCxnSpPr/>
          <p:nvPr/>
        </p:nvCxnSpPr>
        <p:spPr>
          <a:xfrm flipV="1">
            <a:off x="2525694" y="3942080"/>
            <a:ext cx="2025986" cy="2042160"/>
          </a:xfrm>
          <a:prstGeom prst="line">
            <a:avLst/>
          </a:prstGeom>
        </p:spPr>
        <p:style>
          <a:lnRef idx="3">
            <a:schemeClr val="accent5"/>
          </a:lnRef>
          <a:fillRef idx="0">
            <a:schemeClr val="accent5"/>
          </a:fillRef>
          <a:effectRef idx="2">
            <a:schemeClr val="accent5"/>
          </a:effectRef>
          <a:fontRef idx="minor">
            <a:schemeClr val="tx1"/>
          </a:fontRef>
        </p:style>
      </p:cxnSp>
      <p:sp>
        <p:nvSpPr>
          <p:cNvPr id="20" name="Tekstvak 19">
            <a:extLst>
              <a:ext uri="{FF2B5EF4-FFF2-40B4-BE49-F238E27FC236}">
                <a16:creationId xmlns:a16="http://schemas.microsoft.com/office/drawing/2014/main" id="{1954D9EC-CEC0-CF98-F780-3519757D0062}"/>
              </a:ext>
            </a:extLst>
          </p:cNvPr>
          <p:cNvSpPr txBox="1"/>
          <p:nvPr/>
        </p:nvSpPr>
        <p:spPr>
          <a:xfrm>
            <a:off x="4481010" y="3778302"/>
            <a:ext cx="782320" cy="338554"/>
          </a:xfrm>
          <a:prstGeom prst="rect">
            <a:avLst/>
          </a:prstGeom>
          <a:noFill/>
        </p:spPr>
        <p:txBody>
          <a:bodyPr wrap="square" rtlCol="0">
            <a:spAutoFit/>
          </a:bodyPr>
          <a:lstStyle/>
          <a:p>
            <a:r>
              <a:rPr lang="nl-NL" sz="1600" dirty="0">
                <a:solidFill>
                  <a:srgbClr val="0070C0"/>
                </a:solidFill>
              </a:rPr>
              <a:t>GA</a:t>
            </a:r>
            <a:r>
              <a:rPr lang="nl-NL" sz="1600" baseline="-25000" dirty="0">
                <a:solidFill>
                  <a:srgbClr val="0070C0"/>
                </a:solidFill>
              </a:rPr>
              <a:t>2</a:t>
            </a:r>
          </a:p>
        </p:txBody>
      </p:sp>
      <p:sp>
        <p:nvSpPr>
          <p:cNvPr id="7" name="Tekstvak 6">
            <a:extLst>
              <a:ext uri="{FF2B5EF4-FFF2-40B4-BE49-F238E27FC236}">
                <a16:creationId xmlns:a16="http://schemas.microsoft.com/office/drawing/2014/main" id="{06AD5EEE-6544-6C84-E83C-24C45C812FC8}"/>
              </a:ext>
            </a:extLst>
          </p:cNvPr>
          <p:cNvSpPr txBox="1"/>
          <p:nvPr/>
        </p:nvSpPr>
        <p:spPr>
          <a:xfrm>
            <a:off x="5760754" y="1450114"/>
            <a:ext cx="6096000" cy="3330848"/>
          </a:xfrm>
          <a:prstGeom prst="rect">
            <a:avLst/>
          </a:prstGeom>
          <a:noFill/>
        </p:spPr>
        <p:txBody>
          <a:bodyPr wrap="square">
            <a:spAutoFit/>
          </a:bodyPr>
          <a:lstStyle/>
          <a:p>
            <a:pPr lvl="0">
              <a:lnSpc>
                <a:spcPct val="107000"/>
              </a:lnSpc>
            </a:pPr>
            <a:r>
              <a:rPr lang="nl-NL" dirty="0">
                <a:latin typeface="Arial" panose="020B0604020202020204" pitchFamily="34" charset="0"/>
                <a:ea typeface="Times New Roman" panose="02020603050405020304" pitchFamily="18" charset="0"/>
              </a:rPr>
              <a:t>20. </a:t>
            </a:r>
            <a:r>
              <a:rPr lang="nl-NL" sz="1800" dirty="0">
                <a:effectLst/>
                <a:latin typeface="Arial" panose="020B0604020202020204" pitchFamily="34" charset="0"/>
                <a:ea typeface="Times New Roman" panose="02020603050405020304" pitchFamily="18" charset="0"/>
              </a:rPr>
              <a:t>2p</a:t>
            </a:r>
            <a:endParaRPr lang="nl-NL" sz="1800" dirty="0">
              <a:effectLst/>
              <a:latin typeface="Times New Roman" panose="02020603050405020304" pitchFamily="18" charset="0"/>
              <a:ea typeface="Times New Roman" panose="02020603050405020304" pitchFamily="18" charset="0"/>
            </a:endParaRPr>
          </a:p>
          <a:p>
            <a:pPr>
              <a:lnSpc>
                <a:spcPct val="107000"/>
              </a:lnSpc>
            </a:pPr>
            <a:r>
              <a:rPr lang="nl-NL" sz="1800" dirty="0">
                <a:effectLst/>
                <a:latin typeface="Arial" panose="020B0604020202020204" pitchFamily="34" charset="0"/>
                <a:ea typeface="Times New Roman" panose="02020603050405020304" pitchFamily="18" charset="0"/>
              </a:rPr>
              <a:t>Doordat de beleidsrente niet mee verandert omdat er inflatie optreedt, zal iedere periode de inflatie met 1 procentpunt blijven toenemen, waardoor de periode daarna de GA1-curve weer omhoog verschuift.</a:t>
            </a:r>
          </a:p>
          <a:p>
            <a:pPr>
              <a:lnSpc>
                <a:spcPct val="107000"/>
              </a:lnSpc>
            </a:pPr>
            <a:endParaRPr lang="nl-NL" sz="1800" dirty="0">
              <a:effectLst/>
              <a:latin typeface="Arial" panose="020B0604020202020204" pitchFamily="34" charset="0"/>
              <a:ea typeface="Times New Roman" panose="02020603050405020304" pitchFamily="18" charset="0"/>
            </a:endParaRPr>
          </a:p>
          <a:p>
            <a:pPr>
              <a:lnSpc>
                <a:spcPct val="107000"/>
              </a:lnSpc>
            </a:pPr>
            <a:r>
              <a:rPr lang="nl-NL" sz="1800" dirty="0">
                <a:effectLst/>
                <a:latin typeface="Arial" panose="020B0604020202020204" pitchFamily="34" charset="0"/>
                <a:ea typeface="Times New Roman" panose="02020603050405020304" pitchFamily="18" charset="0"/>
              </a:rPr>
              <a:t>Dit proces blijft doorgaan zolang de CB niet ingrijpt.</a:t>
            </a:r>
          </a:p>
          <a:p>
            <a:pPr>
              <a:lnSpc>
                <a:spcPct val="107000"/>
              </a:lnSpc>
            </a:pPr>
            <a:endParaRPr lang="nl-NL" dirty="0">
              <a:latin typeface="Arial" panose="020B0604020202020204" pitchFamily="34" charset="0"/>
              <a:ea typeface="Times New Roman" panose="02020603050405020304" pitchFamily="18" charset="0"/>
            </a:endParaRPr>
          </a:p>
          <a:p>
            <a:pPr>
              <a:lnSpc>
                <a:spcPct val="107000"/>
              </a:lnSpc>
            </a:pPr>
            <a:r>
              <a:rPr lang="nl-NL" sz="1800" i="1" dirty="0">
                <a:solidFill>
                  <a:srgbClr val="00B050"/>
                </a:solidFill>
                <a:effectLst/>
                <a:latin typeface="Arial" panose="020B0604020202020204" pitchFamily="34" charset="0"/>
                <a:ea typeface="Times New Roman" panose="02020603050405020304" pitchFamily="18" charset="0"/>
              </a:rPr>
              <a:t>Alleen grafisch nakijken.</a:t>
            </a:r>
          </a:p>
          <a:p>
            <a:pPr>
              <a:lnSpc>
                <a:spcPct val="107000"/>
              </a:lnSpc>
            </a:pPr>
            <a:r>
              <a:rPr lang="nl-NL" i="1" dirty="0">
                <a:solidFill>
                  <a:srgbClr val="00B050"/>
                </a:solidFill>
                <a:effectLst/>
                <a:latin typeface="Arial" panose="020B0604020202020204" pitchFamily="34" charset="0"/>
                <a:ea typeface="Times New Roman" panose="02020603050405020304" pitchFamily="18" charset="0"/>
              </a:rPr>
              <a:t>1 punt voor π</a:t>
            </a:r>
            <a:r>
              <a:rPr lang="nl-NL" sz="1200" i="1" baseline="-25000" dirty="0">
                <a:solidFill>
                  <a:srgbClr val="00B050"/>
                </a:solidFill>
                <a:effectLst/>
                <a:latin typeface="Arial" panose="020B0604020202020204" pitchFamily="34" charset="0"/>
                <a:ea typeface="Times New Roman" panose="02020603050405020304" pitchFamily="18" charset="0"/>
              </a:rPr>
              <a:t>2</a:t>
            </a:r>
            <a:r>
              <a:rPr lang="nl-NL" i="1" dirty="0">
                <a:solidFill>
                  <a:srgbClr val="00B050"/>
                </a:solidFill>
                <a:effectLst/>
                <a:latin typeface="Arial" panose="020B0604020202020204" pitchFamily="34" charset="0"/>
                <a:ea typeface="Times New Roman" panose="02020603050405020304" pitchFamily="18" charset="0"/>
              </a:rPr>
              <a:t> en </a:t>
            </a:r>
            <a:r>
              <a:rPr lang="el-GR" i="1" dirty="0">
                <a:solidFill>
                  <a:srgbClr val="00B050"/>
                </a:solidFill>
                <a:effectLst/>
                <a:latin typeface="Arial" panose="020B0604020202020204" pitchFamily="34" charset="0"/>
                <a:ea typeface="Times New Roman" panose="02020603050405020304" pitchFamily="18" charset="0"/>
              </a:rPr>
              <a:t>π</a:t>
            </a:r>
            <a:r>
              <a:rPr lang="nl-NL" sz="1200" i="1" baseline="-25000" dirty="0">
                <a:solidFill>
                  <a:srgbClr val="00B050"/>
                </a:solidFill>
                <a:effectLst/>
                <a:latin typeface="Arial" panose="020B0604020202020204" pitchFamily="34" charset="0"/>
                <a:ea typeface="Times New Roman" panose="02020603050405020304" pitchFamily="18" charset="0"/>
              </a:rPr>
              <a:t>3</a:t>
            </a:r>
          </a:p>
          <a:p>
            <a:pPr>
              <a:lnSpc>
                <a:spcPct val="107000"/>
              </a:lnSpc>
            </a:pPr>
            <a:r>
              <a:rPr lang="nl-NL" i="1" dirty="0">
                <a:solidFill>
                  <a:srgbClr val="00B050"/>
                </a:solidFill>
                <a:latin typeface="Arial" panose="020B0604020202020204" pitchFamily="34" charset="0"/>
                <a:ea typeface="Times New Roman" panose="02020603050405020304" pitchFamily="18" charset="0"/>
              </a:rPr>
              <a:t>1 punt voor GA</a:t>
            </a:r>
            <a:r>
              <a:rPr lang="nl-NL" sz="1200" i="1" dirty="0">
                <a:solidFill>
                  <a:srgbClr val="00B050"/>
                </a:solidFill>
                <a:latin typeface="Arial" panose="020B0604020202020204" pitchFamily="34" charset="0"/>
                <a:ea typeface="Times New Roman" panose="02020603050405020304" pitchFamily="18" charset="0"/>
              </a:rPr>
              <a:t>2</a:t>
            </a:r>
            <a:endParaRPr lang="nl-NL" i="1" dirty="0">
              <a:solidFill>
                <a:srgbClr val="00B050"/>
              </a:solidFill>
              <a:effectLst/>
              <a:latin typeface="Times New Roman" panose="02020603050405020304" pitchFamily="18" charset="0"/>
              <a:ea typeface="Times New Roman" panose="02020603050405020304" pitchFamily="18" charset="0"/>
            </a:endParaRPr>
          </a:p>
        </p:txBody>
      </p:sp>
      <p:cxnSp>
        <p:nvCxnSpPr>
          <p:cNvPr id="10" name="Rechte verbindingslijn met pijl 9">
            <a:extLst>
              <a:ext uri="{FF2B5EF4-FFF2-40B4-BE49-F238E27FC236}">
                <a16:creationId xmlns:a16="http://schemas.microsoft.com/office/drawing/2014/main" id="{D59A8F55-B03F-C160-46C2-472C2D80D709}"/>
              </a:ext>
            </a:extLst>
          </p:cNvPr>
          <p:cNvCxnSpPr>
            <a:cxnSpLocks/>
          </p:cNvCxnSpPr>
          <p:nvPr/>
        </p:nvCxnSpPr>
        <p:spPr>
          <a:xfrm flipH="1">
            <a:off x="2525694" y="4759072"/>
            <a:ext cx="1247709"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Tekstvak 13">
            <a:extLst>
              <a:ext uri="{FF2B5EF4-FFF2-40B4-BE49-F238E27FC236}">
                <a16:creationId xmlns:a16="http://schemas.microsoft.com/office/drawing/2014/main" id="{A5E05C3B-3B57-1498-9914-9AFA62E50461}"/>
              </a:ext>
            </a:extLst>
          </p:cNvPr>
          <p:cNvSpPr txBox="1"/>
          <p:nvPr/>
        </p:nvSpPr>
        <p:spPr>
          <a:xfrm>
            <a:off x="2108721" y="4545750"/>
            <a:ext cx="518160"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2</a:t>
            </a:r>
          </a:p>
        </p:txBody>
      </p:sp>
      <p:cxnSp>
        <p:nvCxnSpPr>
          <p:cNvPr id="18" name="Rechte verbindingslijn 17">
            <a:extLst>
              <a:ext uri="{FF2B5EF4-FFF2-40B4-BE49-F238E27FC236}">
                <a16:creationId xmlns:a16="http://schemas.microsoft.com/office/drawing/2014/main" id="{1656C959-173D-42CA-8622-48EF01F4E838}"/>
              </a:ext>
            </a:extLst>
          </p:cNvPr>
          <p:cNvCxnSpPr>
            <a:cxnSpLocks/>
          </p:cNvCxnSpPr>
          <p:nvPr/>
        </p:nvCxnSpPr>
        <p:spPr>
          <a:xfrm flipV="1">
            <a:off x="2520717" y="3720082"/>
            <a:ext cx="2030963" cy="2018268"/>
          </a:xfrm>
          <a:prstGeom prst="line">
            <a:avLst/>
          </a:prstGeom>
        </p:spPr>
        <p:style>
          <a:lnRef idx="3">
            <a:schemeClr val="accent4"/>
          </a:lnRef>
          <a:fillRef idx="0">
            <a:schemeClr val="accent4"/>
          </a:fillRef>
          <a:effectRef idx="2">
            <a:schemeClr val="accent4"/>
          </a:effectRef>
          <a:fontRef idx="minor">
            <a:schemeClr val="tx1"/>
          </a:fontRef>
        </p:style>
      </p:cxnSp>
      <p:sp>
        <p:nvSpPr>
          <p:cNvPr id="26" name="Tekstvak 25">
            <a:extLst>
              <a:ext uri="{FF2B5EF4-FFF2-40B4-BE49-F238E27FC236}">
                <a16:creationId xmlns:a16="http://schemas.microsoft.com/office/drawing/2014/main" id="{48F20D59-9F4E-2C00-635F-FAA97326EFC4}"/>
              </a:ext>
            </a:extLst>
          </p:cNvPr>
          <p:cNvSpPr txBox="1"/>
          <p:nvPr/>
        </p:nvSpPr>
        <p:spPr>
          <a:xfrm>
            <a:off x="4143778" y="3508643"/>
            <a:ext cx="782320" cy="338554"/>
          </a:xfrm>
          <a:prstGeom prst="rect">
            <a:avLst/>
          </a:prstGeom>
          <a:noFill/>
        </p:spPr>
        <p:txBody>
          <a:bodyPr wrap="square" rtlCol="0">
            <a:spAutoFit/>
          </a:bodyPr>
          <a:lstStyle/>
          <a:p>
            <a:r>
              <a:rPr lang="nl-NL" sz="1600" dirty="0">
                <a:solidFill>
                  <a:srgbClr val="FFC000"/>
                </a:solidFill>
              </a:rPr>
              <a:t>GA</a:t>
            </a:r>
            <a:r>
              <a:rPr lang="nl-NL" sz="1600" baseline="-25000" dirty="0">
                <a:solidFill>
                  <a:srgbClr val="FFC000"/>
                </a:solidFill>
              </a:rPr>
              <a:t>3</a:t>
            </a:r>
          </a:p>
        </p:txBody>
      </p:sp>
      <p:cxnSp>
        <p:nvCxnSpPr>
          <p:cNvPr id="28" name="Rechte verbindingslijn met pijl 27">
            <a:extLst>
              <a:ext uri="{FF2B5EF4-FFF2-40B4-BE49-F238E27FC236}">
                <a16:creationId xmlns:a16="http://schemas.microsoft.com/office/drawing/2014/main" id="{AD8F2868-37CE-FAB5-3044-EF9F95BC54E4}"/>
              </a:ext>
            </a:extLst>
          </p:cNvPr>
          <p:cNvCxnSpPr/>
          <p:nvPr/>
        </p:nvCxnSpPr>
        <p:spPr>
          <a:xfrm flipH="1">
            <a:off x="2520717" y="4521200"/>
            <a:ext cx="126896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9" name="Tekstvak 28">
            <a:extLst>
              <a:ext uri="{FF2B5EF4-FFF2-40B4-BE49-F238E27FC236}">
                <a16:creationId xmlns:a16="http://schemas.microsoft.com/office/drawing/2014/main" id="{3ADB9237-35A0-E842-3D44-42F2E1287C38}"/>
              </a:ext>
            </a:extLst>
          </p:cNvPr>
          <p:cNvSpPr txBox="1"/>
          <p:nvPr/>
        </p:nvSpPr>
        <p:spPr>
          <a:xfrm flipH="1">
            <a:off x="2165898" y="4283531"/>
            <a:ext cx="553635" cy="338554"/>
          </a:xfrm>
          <a:prstGeom prst="rect">
            <a:avLst/>
          </a:prstGeom>
          <a:noFill/>
        </p:spPr>
        <p:txBody>
          <a:bodyPr wrap="square" rtlCol="0">
            <a:spAutoFit/>
          </a:bodyPr>
          <a:lstStyle/>
          <a:p>
            <a:r>
              <a:rPr lang="el-GR" sz="1600" dirty="0">
                <a:solidFill>
                  <a:srgbClr val="C00000"/>
                </a:solidFill>
              </a:rPr>
              <a:t>π</a:t>
            </a:r>
            <a:r>
              <a:rPr lang="nl-NL" sz="1600" baseline="-25000" dirty="0">
                <a:solidFill>
                  <a:srgbClr val="C00000"/>
                </a:solidFill>
              </a:rPr>
              <a:t>3</a:t>
            </a:r>
          </a:p>
        </p:txBody>
      </p:sp>
      <p:sp>
        <p:nvSpPr>
          <p:cNvPr id="30" name="Tekstvak 29">
            <a:extLst>
              <a:ext uri="{FF2B5EF4-FFF2-40B4-BE49-F238E27FC236}">
                <a16:creationId xmlns:a16="http://schemas.microsoft.com/office/drawing/2014/main" id="{76C241CA-B9BE-9F27-21AE-451904DD061A}"/>
              </a:ext>
            </a:extLst>
          </p:cNvPr>
          <p:cNvSpPr txBox="1"/>
          <p:nvPr/>
        </p:nvSpPr>
        <p:spPr>
          <a:xfrm>
            <a:off x="4979301" y="2422758"/>
            <a:ext cx="670560" cy="369332"/>
          </a:xfrm>
          <a:prstGeom prst="rect">
            <a:avLst/>
          </a:prstGeom>
          <a:noFill/>
        </p:spPr>
        <p:txBody>
          <a:bodyPr wrap="square" rtlCol="0">
            <a:spAutoFit/>
          </a:bodyPr>
          <a:lstStyle/>
          <a:p>
            <a:r>
              <a:rPr lang="nl-NL" dirty="0"/>
              <a:t>MB</a:t>
            </a:r>
            <a:r>
              <a:rPr lang="nl-NL" sz="1200" dirty="0"/>
              <a:t>1</a:t>
            </a:r>
            <a:endParaRPr lang="nl-NL" dirty="0"/>
          </a:p>
        </p:txBody>
      </p:sp>
    </p:spTree>
    <p:extLst>
      <p:ext uri="{BB962C8B-B14F-4D97-AF65-F5344CB8AC3E}">
        <p14:creationId xmlns:p14="http://schemas.microsoft.com/office/powerpoint/2010/main" val="32855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6" grpId="0"/>
      <p:bldP spid="29"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1433</Words>
  <Application>Microsoft Office PowerPoint</Application>
  <PresentationFormat>Breedbeeld</PresentationFormat>
  <Paragraphs>127</Paragraphs>
  <Slides>16</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16</vt:i4>
      </vt:variant>
    </vt:vector>
  </HeadingPairs>
  <TitlesOfParts>
    <vt:vector size="25" baseType="lpstr">
      <vt:lpstr>Arial</vt:lpstr>
      <vt:lpstr>Benton</vt:lpstr>
      <vt:lpstr>Calibri</vt:lpstr>
      <vt:lpstr>Calibri Light</vt:lpstr>
      <vt:lpstr>CapitoliumHead</vt:lpstr>
      <vt:lpstr>Times New Roman</vt:lpstr>
      <vt:lpstr>var(--font-family-system)</vt:lpstr>
      <vt:lpstr>Kantoorthema</vt:lpstr>
      <vt:lpstr>1_Kantoorthema</vt:lpstr>
      <vt:lpstr>PowerPoint-presentatie</vt:lpstr>
      <vt:lpstr>De Volkskrant</vt:lpstr>
      <vt:lpstr>Het Nieuwsblad 28 september 2022</vt:lpstr>
      <vt:lpstr>Welk beleid is verstandiger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Kops, Maria</dc:creator>
  <cp:lastModifiedBy>Brouwer, Harrie de</cp:lastModifiedBy>
  <cp:revision>3</cp:revision>
  <dcterms:created xsi:type="dcterms:W3CDTF">2024-02-05T11:07:03Z</dcterms:created>
  <dcterms:modified xsi:type="dcterms:W3CDTF">2024-03-14T17:58:44Z</dcterms:modified>
</cp:coreProperties>
</file>